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5.bin" ContentType="application/vnd.openxmlformats-officedocument.oleObject"/>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60" r:id="rId4"/>
    <p:sldId id="262" r:id="rId5"/>
    <p:sldId id="263" r:id="rId6"/>
    <p:sldId id="264" r:id="rId7"/>
    <p:sldId id="265" r:id="rId8"/>
    <p:sldId id="266" r:id="rId9"/>
    <p:sldId id="267" r:id="rId10"/>
    <p:sldId id="261" r:id="rId11"/>
    <p:sldId id="269" r:id="rId12"/>
    <p:sldId id="273" r:id="rId13"/>
    <p:sldId id="275" r:id="rId14"/>
    <p:sldId id="276" r:id="rId15"/>
    <p:sldId id="277"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6" r:id="rId29"/>
    <p:sldId id="291" r:id="rId30"/>
    <p:sldId id="295" r:id="rId31"/>
    <p:sldId id="292" r:id="rId32"/>
    <p:sldId id="293" r:id="rId33"/>
    <p:sldId id="294" r:id="rId34"/>
    <p:sldId id="297" r:id="rId35"/>
    <p:sldId id="298"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18F49"/>
    <a:srgbClr val="0C5CA1"/>
    <a:srgbClr val="D7BD4F"/>
    <a:srgbClr val="FFCC00"/>
    <a:srgbClr val="FF5F00"/>
    <a:srgbClr val="DCDC00"/>
    <a:srgbClr val="00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5106" autoAdjust="0"/>
  </p:normalViewPr>
  <p:slideViewPr>
    <p:cSldViewPr snapToGrid="0">
      <p:cViewPr>
        <p:scale>
          <a:sx n="100" d="100"/>
          <a:sy n="100" d="100"/>
        </p:scale>
        <p:origin x="-1960"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39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5C8CC2-50C3-4E6E-8263-2708E16987B7}" type="datetimeFigureOut">
              <a:rPr lang="en-US" smtClean="0"/>
              <a:pPr/>
              <a:t>8/9/11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6B99A8-0A04-4AC4-81ED-B75E30AC699E}" type="slidenum">
              <a:rPr lang="en-US" smtClean="0"/>
              <a:pPr/>
              <a:t>‹#›</a:t>
            </a:fld>
            <a:endParaRPr lang="en-US"/>
          </a:p>
        </p:txBody>
      </p:sp>
    </p:spTree>
    <p:extLst>
      <p:ext uri="{BB962C8B-B14F-4D97-AF65-F5344CB8AC3E}">
        <p14:creationId xmlns:p14="http://schemas.microsoft.com/office/powerpoint/2010/main" val="33585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B99A8-0A04-4AC4-81ED-B75E30AC699E}" type="slidenum">
              <a:rPr lang="en-US" smtClean="0"/>
              <a:pPr/>
              <a:t>1</a:t>
            </a:fld>
            <a:endParaRPr lang="en-US"/>
          </a:p>
        </p:txBody>
      </p:sp>
    </p:spTree>
    <p:extLst>
      <p:ext uri="{BB962C8B-B14F-4D97-AF65-F5344CB8AC3E}">
        <p14:creationId xmlns:p14="http://schemas.microsoft.com/office/powerpoint/2010/main" val="178677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 plank won</a:t>
            </a:r>
            <a:r>
              <a:rPr lang="en-US" baseline="0" dirty="0" smtClean="0"/>
              <a:t> Nobel prize for this equation</a:t>
            </a:r>
            <a:endParaRPr lang="en-US" dirty="0"/>
          </a:p>
        </p:txBody>
      </p:sp>
      <p:sp>
        <p:nvSpPr>
          <p:cNvPr id="4" name="Slide Number Placeholder 3"/>
          <p:cNvSpPr>
            <a:spLocks noGrp="1"/>
          </p:cNvSpPr>
          <p:nvPr>
            <p:ph type="sldNum" sz="quarter" idx="10"/>
          </p:nvPr>
        </p:nvSpPr>
        <p:spPr/>
        <p:txBody>
          <a:bodyPr/>
          <a:lstStyle/>
          <a:p>
            <a:fld id="{C36B99A8-0A04-4AC4-81ED-B75E30AC699E}" type="slidenum">
              <a:rPr lang="en-US" smtClean="0"/>
              <a:pPr/>
              <a:t>4</a:t>
            </a:fld>
            <a:endParaRPr lang="en-US"/>
          </a:p>
        </p:txBody>
      </p:sp>
    </p:spTree>
    <p:extLst>
      <p:ext uri="{BB962C8B-B14F-4D97-AF65-F5344CB8AC3E}">
        <p14:creationId xmlns:p14="http://schemas.microsoft.com/office/powerpoint/2010/main" val="39406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Tao not – is the transmittance</a:t>
            </a:r>
            <a:endParaRPr lang="en-US" dirty="0"/>
          </a:p>
        </p:txBody>
      </p:sp>
      <p:sp>
        <p:nvSpPr>
          <p:cNvPr id="4" name="Slide Number Placeholder 3"/>
          <p:cNvSpPr>
            <a:spLocks noGrp="1"/>
          </p:cNvSpPr>
          <p:nvPr>
            <p:ph type="sldNum" sz="quarter" idx="10"/>
          </p:nvPr>
        </p:nvSpPr>
        <p:spPr/>
        <p:txBody>
          <a:bodyPr/>
          <a:lstStyle/>
          <a:p>
            <a:fld id="{C36B99A8-0A04-4AC4-81ED-B75E30AC699E}" type="slidenum">
              <a:rPr lang="en-US" smtClean="0"/>
              <a:pPr/>
              <a:t>10</a:t>
            </a:fld>
            <a:endParaRPr lang="en-US"/>
          </a:p>
        </p:txBody>
      </p:sp>
    </p:spTree>
    <p:extLst>
      <p:ext uri="{BB962C8B-B14F-4D97-AF65-F5344CB8AC3E}">
        <p14:creationId xmlns:p14="http://schemas.microsoft.com/office/powerpoint/2010/main" val="228912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a:t>
            </a:r>
            <a:r>
              <a:rPr lang="en-US" baseline="0" dirty="0" smtClean="0"/>
              <a:t> line is tau not for total </a:t>
            </a:r>
            <a:r>
              <a:rPr lang="en-US" baseline="0" dirty="0" err="1" smtClean="0"/>
              <a:t>atm</a:t>
            </a:r>
            <a:endParaRPr lang="en-US" baseline="0" dirty="0" smtClean="0"/>
          </a:p>
          <a:p>
            <a:r>
              <a:rPr lang="en-US" baseline="0" dirty="0" smtClean="0"/>
              <a:t>Red lines are current goes channel response functions</a:t>
            </a:r>
          </a:p>
          <a:p>
            <a:r>
              <a:rPr lang="en-US" baseline="0" dirty="0" smtClean="0"/>
              <a:t>Wider response functions receive more energy – higher signal to noise ratio  </a:t>
            </a:r>
          </a:p>
          <a:p>
            <a:r>
              <a:rPr lang="en-US" baseline="0" dirty="0" smtClean="0"/>
              <a:t>Narrow response functions are more sensitive to a particular wavelength</a:t>
            </a:r>
          </a:p>
          <a:p>
            <a:r>
              <a:rPr lang="en-US" baseline="0" dirty="0" smtClean="0"/>
              <a:t>Notice that the trace gasses are doing the absorption – no permanent major gasses</a:t>
            </a:r>
            <a:endParaRPr lang="en-US" dirty="0"/>
          </a:p>
        </p:txBody>
      </p:sp>
      <p:sp>
        <p:nvSpPr>
          <p:cNvPr id="4" name="Slide Number Placeholder 3"/>
          <p:cNvSpPr>
            <a:spLocks noGrp="1"/>
          </p:cNvSpPr>
          <p:nvPr>
            <p:ph type="sldNum" sz="quarter" idx="10"/>
          </p:nvPr>
        </p:nvSpPr>
        <p:spPr/>
        <p:txBody>
          <a:bodyPr/>
          <a:lstStyle/>
          <a:p>
            <a:fld id="{C36B99A8-0A04-4AC4-81ED-B75E30AC699E}" type="slidenum">
              <a:rPr lang="en-US" smtClean="0"/>
              <a:pPr/>
              <a:t>11</a:t>
            </a:fld>
            <a:endParaRPr lang="en-US"/>
          </a:p>
        </p:txBody>
      </p:sp>
    </p:spTree>
    <p:extLst>
      <p:ext uri="{BB962C8B-B14F-4D97-AF65-F5344CB8AC3E}">
        <p14:creationId xmlns:p14="http://schemas.microsoft.com/office/powerpoint/2010/main" val="137972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A927C-6FBA-4713-A3C0-B9F3E4122E91}" type="slidenum">
              <a:rPr lang="en-US"/>
              <a:pPr/>
              <a:t>12</a:t>
            </a:fld>
            <a:endParaRPr lang="en-US"/>
          </a:p>
        </p:txBody>
      </p:sp>
      <p:sp>
        <p:nvSpPr>
          <p:cNvPr id="168962" name="Rectangle 2"/>
          <p:cNvSpPr>
            <a:spLocks noGrp="1" noRot="1" noChangeAspect="1" noChangeArrowheads="1" noTextEdit="1"/>
          </p:cNvSpPr>
          <p:nvPr>
            <p:ph type="sldImg"/>
          </p:nvPr>
        </p:nvSpPr>
        <p:spPr>
          <a:xfrm>
            <a:off x="1143000" y="687388"/>
            <a:ext cx="4572000" cy="3429000"/>
          </a:xfrm>
          <a:ln/>
        </p:spPr>
      </p:sp>
      <p:sp>
        <p:nvSpPr>
          <p:cNvPr id="168963" name="Rectangle 3"/>
          <p:cNvSpPr>
            <a:spLocks noGrp="1" noChangeArrowheads="1"/>
          </p:cNvSpPr>
          <p:nvPr>
            <p:ph type="body" idx="1"/>
          </p:nvPr>
        </p:nvSpPr>
        <p:spPr>
          <a:xfrm>
            <a:off x="685800" y="4343400"/>
            <a:ext cx="5486400" cy="4113213"/>
          </a:xfrm>
        </p:spPr>
        <p:txBody>
          <a:bodyPr/>
          <a:lstStyle/>
          <a:p>
            <a:r>
              <a:rPr lang="en-US" dirty="0" err="1"/>
              <a:t>Schmit</a:t>
            </a:r>
            <a:r>
              <a:rPr lang="en-US" dirty="0"/>
              <a:t>, T. J., M. M. </a:t>
            </a:r>
            <a:r>
              <a:rPr lang="en-US" dirty="0" err="1"/>
              <a:t>Gunshor</a:t>
            </a:r>
            <a:r>
              <a:rPr lang="en-US" dirty="0"/>
              <a:t>, W. P. </a:t>
            </a:r>
            <a:r>
              <a:rPr lang="en-US" dirty="0" err="1"/>
              <a:t>Menzel</a:t>
            </a:r>
            <a:r>
              <a:rPr lang="en-US" dirty="0"/>
              <a:t>, J. J. </a:t>
            </a:r>
            <a:r>
              <a:rPr lang="en-US" dirty="0" err="1"/>
              <a:t>Gurka</a:t>
            </a:r>
            <a:r>
              <a:rPr lang="en-US" dirty="0"/>
              <a:t>, J. Li, and A. S. </a:t>
            </a:r>
            <a:r>
              <a:rPr lang="en-US" dirty="0" err="1"/>
              <a:t>Bachmeier</a:t>
            </a:r>
            <a:r>
              <a:rPr lang="en-US" dirty="0"/>
              <a:t>, 2005: Introducing the next-generation Advanced Baseline Imager on GOES-R. </a:t>
            </a:r>
            <a:r>
              <a:rPr lang="en-US" i="1" dirty="0"/>
              <a:t>Bull. Amer. Meteor. Soc</a:t>
            </a:r>
            <a:r>
              <a:rPr lang="en-US" dirty="0"/>
              <a:t>., </a:t>
            </a:r>
            <a:r>
              <a:rPr lang="en-US" b="1" dirty="0"/>
              <a:t>86</a:t>
            </a:r>
            <a:r>
              <a:rPr lang="en-US" dirty="0"/>
              <a:t>, 1079-1096.</a:t>
            </a:r>
          </a:p>
          <a:p>
            <a:endParaRPr lang="en-US" dirty="0" smtClean="0"/>
          </a:p>
          <a:p>
            <a:r>
              <a:rPr lang="en-US" dirty="0" smtClean="0"/>
              <a:t>Wavenumber = 1/</a:t>
            </a:r>
            <a:r>
              <a:rPr lang="en-US" dirty="0" smtClean="0">
                <a:latin typeface="Symbol" charset="2"/>
                <a:cs typeface="Symbol" charset="2"/>
              </a:rPr>
              <a:t>lambda – proportional</a:t>
            </a:r>
            <a:r>
              <a:rPr lang="en-US" baseline="0" dirty="0" smtClean="0">
                <a:latin typeface="Symbol" charset="2"/>
                <a:cs typeface="Symbol" charset="2"/>
              </a:rPr>
              <a:t> to energy</a:t>
            </a:r>
          </a:p>
          <a:p>
            <a:endParaRPr lang="en-US" baseline="0" dirty="0" smtClean="0">
              <a:latin typeface="Symbol" charset="2"/>
              <a:cs typeface="Symbol" charset="2"/>
            </a:endParaRPr>
          </a:p>
          <a:p>
            <a:r>
              <a:rPr lang="en-US" dirty="0" smtClean="0">
                <a:latin typeface="Symbol" charset="2"/>
                <a:cs typeface="Symbol" charset="2"/>
              </a:rPr>
              <a:t>13 </a:t>
            </a:r>
            <a:r>
              <a:rPr lang="en-US" dirty="0" err="1" smtClean="0">
                <a:latin typeface="Symbol" charset="2"/>
                <a:cs typeface="Symbol" charset="2"/>
              </a:rPr>
              <a:t>micorns</a:t>
            </a:r>
            <a:r>
              <a:rPr lang="en-US" baseline="0" dirty="0" smtClean="0">
                <a:latin typeface="Symbol" charset="2"/>
                <a:cs typeface="Symbol" charset="2"/>
              </a:rPr>
              <a:t> – co2 band – used for heights of clouds</a:t>
            </a:r>
            <a:endParaRPr lang="en-US" dirty="0" smtClean="0">
              <a:latin typeface="Symbol" charset="2"/>
              <a:cs typeface="Symbol" charset="2"/>
            </a:endParaRPr>
          </a:p>
          <a:p>
            <a:endParaRPr lang="en-US" dirty="0" smtClean="0">
              <a:latin typeface="Symbol" charset="2"/>
              <a:cs typeface="Symbol" charset="2"/>
            </a:endParaRPr>
          </a:p>
          <a:p>
            <a:endParaRPr lang="en-US" dirty="0">
              <a:latin typeface="Symbol" charset="2"/>
              <a:cs typeface="Symbol" charset="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temps at peak of weighting</a:t>
            </a:r>
            <a:r>
              <a:rPr lang="en-US" baseline="0" dirty="0" smtClean="0"/>
              <a:t> function</a:t>
            </a:r>
            <a:endParaRPr lang="en-US" dirty="0"/>
          </a:p>
        </p:txBody>
      </p:sp>
      <p:sp>
        <p:nvSpPr>
          <p:cNvPr id="4" name="Slide Number Placeholder 3"/>
          <p:cNvSpPr>
            <a:spLocks noGrp="1"/>
          </p:cNvSpPr>
          <p:nvPr>
            <p:ph type="sldNum" sz="quarter" idx="10"/>
          </p:nvPr>
        </p:nvSpPr>
        <p:spPr/>
        <p:txBody>
          <a:bodyPr/>
          <a:lstStyle/>
          <a:p>
            <a:fld id="{C36B99A8-0A04-4AC4-81ED-B75E30AC699E}" type="slidenum">
              <a:rPr lang="en-US" smtClean="0"/>
              <a:pPr/>
              <a:t>22</a:t>
            </a:fld>
            <a:endParaRPr lang="en-US"/>
          </a:p>
        </p:txBody>
      </p:sp>
    </p:spTree>
    <p:extLst>
      <p:ext uri="{BB962C8B-B14F-4D97-AF65-F5344CB8AC3E}">
        <p14:creationId xmlns:p14="http://schemas.microsoft.com/office/powerpoint/2010/main" val="399093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gif"/><Relationship Id="rId15"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SUlogo2.gif"/>
          <p:cNvPicPr>
            <a:picLocks noChangeAspect="1"/>
          </p:cNvPicPr>
          <p:nvPr userDrawn="1"/>
        </p:nvPicPr>
        <p:blipFill>
          <a:blip r:embed="rId14" cstate="print"/>
          <a:stretch>
            <a:fillRect/>
          </a:stretch>
        </p:blipFill>
        <p:spPr>
          <a:xfrm>
            <a:off x="7628350" y="6195938"/>
            <a:ext cx="1515649" cy="662062"/>
          </a:xfrm>
          <a:prstGeom prst="rect">
            <a:avLst/>
          </a:prstGeom>
        </p:spPr>
      </p:pic>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13" name="TextBox 12"/>
          <p:cNvSpPr txBox="1"/>
          <p:nvPr userDrawn="1"/>
        </p:nvSpPr>
        <p:spPr>
          <a:xfrm>
            <a:off x="1676836" y="6416302"/>
            <a:ext cx="6057900" cy="338554"/>
          </a:xfrm>
          <a:prstGeom prst="rect">
            <a:avLst/>
          </a:prstGeom>
          <a:noFill/>
        </p:spPr>
        <p:txBody>
          <a:bodyPr>
            <a:spAutoFit/>
          </a:bodyPr>
          <a:lstStyle/>
          <a:p>
            <a:pPr algn="ctr" fontAlgn="auto">
              <a:spcBef>
                <a:spcPts val="0"/>
              </a:spcBef>
              <a:spcAft>
                <a:spcPts val="0"/>
              </a:spcAft>
              <a:defRPr/>
            </a:pPr>
            <a:r>
              <a:rPr lang="en-US" sz="1600" b="1" spc="30" dirty="0" smtClean="0">
                <a:latin typeface="Arial" pitchFamily="34" charset="0"/>
                <a:cs typeface="Arial" pitchFamily="34" charset="0"/>
              </a:rPr>
              <a:t>Cooperative Institute for Research in the Atmosphere</a:t>
            </a:r>
            <a:endParaRPr lang="en-US" sz="1600" b="1" spc="30" dirty="0">
              <a:latin typeface="Arial" pitchFamily="34" charset="0"/>
              <a:cs typeface="Arial" pitchFamily="34" charset="0"/>
            </a:endParaRPr>
          </a:p>
        </p:txBody>
      </p:sp>
      <p:pic>
        <p:nvPicPr>
          <p:cNvPr id="16" name="Picture 15" descr="CIRA-logo-color-ltbg-4in.gif"/>
          <p:cNvPicPr>
            <a:picLocks noChangeAspect="1"/>
          </p:cNvPicPr>
          <p:nvPr userDrawn="1"/>
        </p:nvPicPr>
        <p:blipFill>
          <a:blip r:embed="rId15" cstate="print"/>
          <a:stretch>
            <a:fillRect/>
          </a:stretch>
        </p:blipFill>
        <p:spPr>
          <a:xfrm>
            <a:off x="0" y="6124673"/>
            <a:ext cx="1803748" cy="733327"/>
          </a:xfrm>
          <a:prstGeom prst="rect">
            <a:avLst/>
          </a:prstGeom>
        </p:spPr>
      </p:pic>
      <p:grpSp>
        <p:nvGrpSpPr>
          <p:cNvPr id="19" name="Group 19"/>
          <p:cNvGrpSpPr>
            <a:grpSpLocks/>
          </p:cNvGrpSpPr>
          <p:nvPr userDrawn="1"/>
        </p:nvGrpSpPr>
        <p:grpSpPr bwMode="auto">
          <a:xfrm>
            <a:off x="1771911" y="6271887"/>
            <a:ext cx="5715000" cy="153988"/>
            <a:chOff x="1295400" y="6248400"/>
            <a:chExt cx="5943600" cy="153988"/>
          </a:xfrm>
        </p:grpSpPr>
        <p:cxnSp>
          <p:nvCxnSpPr>
            <p:cNvPr id="20" name="Straight Connector 19"/>
            <p:cNvCxnSpPr/>
            <p:nvPr userDrawn="1"/>
          </p:nvCxnSpPr>
          <p:spPr>
            <a:xfrm>
              <a:off x="1295400" y="6248400"/>
              <a:ext cx="5943600" cy="1588"/>
            </a:xfrm>
            <a:prstGeom prst="line">
              <a:avLst/>
            </a:prstGeom>
            <a:ln w="762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295400" y="6324600"/>
              <a:ext cx="5943600" cy="1588"/>
            </a:xfrm>
            <a:prstGeom prst="line">
              <a:avLst/>
            </a:prstGeom>
            <a:ln w="762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295400" y="6400800"/>
              <a:ext cx="5943600" cy="1588"/>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50000"/>
                    <a:lumOff val="50000"/>
                  </a:schemeClr>
                </a:solidFill>
                <a:latin typeface="+mn-lt"/>
              </a:defRPr>
            </a:lvl1pPr>
          </a:lstStyle>
          <a:p>
            <a:pPr>
              <a:defRPr/>
            </a:pPr>
            <a:fld id="{97CBCAD6-C470-417B-A77F-DD4BB770C4D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4.w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gif"/><Relationship Id="rId3" Type="http://schemas.openxmlformats.org/officeDocument/2006/relationships/image" Target="../media/image19.gif"/></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20.gif"/><Relationship Id="rId1" Type="http://schemas.openxmlformats.org/officeDocument/2006/relationships/slideLayout" Target="../slideLayouts/slideLayout5.xml"/><Relationship Id="rId2" Type="http://schemas.openxmlformats.org/officeDocument/2006/relationships/image" Target="../media/image1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goes-r.gov/products/list.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hyperlink" Target="http://rammb.cira.colostate.edu/ramsdis/online/goes-west_goes-east.asp" TargetMode="External"/><Relationship Id="rId4" Type="http://schemas.openxmlformats.org/officeDocument/2006/relationships/hyperlink" Target="http://products.cira.colostate.edu/GOES-SA/goes.htm" TargetMode="External"/><Relationship Id="rId1" Type="http://schemas.openxmlformats.org/officeDocument/2006/relationships/slideLayout" Target="../slideLayouts/slideLayout3.xml"/><Relationship Id="rId2" Type="http://schemas.openxmlformats.org/officeDocument/2006/relationships/hyperlink" Target="http://products.cira.colostate.edu/MS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cat.cira.colostate.edu/" TargetMode="External"/><Relationship Id="rId3" Type="http://schemas.openxmlformats.org/officeDocument/2006/relationships/hyperlink" Target="http://cat.cira.colostate.edu/bTPW"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physics.schooltool.nl/irspectroscopy/images/planck_black-body_radiation.png" TargetMode="External"/><Relationship Id="rId5" Type="http://schemas.openxmlformats.org/officeDocument/2006/relationships/hyperlink" Target="http://cimss.ssec.wisc.edu/goes/blog/wp-content/uploads/2007/04/planck_function.jpg" TargetMode="External"/><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8.w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9.wmf"/><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44525" y="1258888"/>
            <a:ext cx="7772400" cy="1470025"/>
          </a:xfrm>
        </p:spPr>
        <p:txBody>
          <a:bodyPr/>
          <a:lstStyle/>
          <a:p>
            <a:pPr eaLnBrk="1" hangingPunct="1"/>
            <a:r>
              <a:rPr lang="en-US" dirty="0" smtClean="0"/>
              <a:t>Introduction to Remote Sensing</a:t>
            </a:r>
          </a:p>
        </p:txBody>
      </p:sp>
      <p:sp>
        <p:nvSpPr>
          <p:cNvPr id="3" name="Subtitle 2"/>
          <p:cNvSpPr>
            <a:spLocks noGrp="1"/>
          </p:cNvSpPr>
          <p:nvPr>
            <p:ph type="subTitle" idx="1"/>
          </p:nvPr>
        </p:nvSpPr>
        <p:spPr>
          <a:xfrm>
            <a:off x="831234" y="2790824"/>
            <a:ext cx="7274257" cy="2244441"/>
          </a:xfrm>
        </p:spPr>
        <p:txBody>
          <a:bodyPr rtlCol="0">
            <a:normAutofit fontScale="62500" lnSpcReduction="20000"/>
          </a:bodyPr>
          <a:lstStyle/>
          <a:p>
            <a:pPr eaLnBrk="1" fontAlgn="auto" hangingPunct="1">
              <a:spcAft>
                <a:spcPts val="0"/>
              </a:spcAft>
              <a:defRPr/>
            </a:pPr>
            <a:r>
              <a:rPr lang="en-US" sz="4500" dirty="0" smtClean="0"/>
              <a:t>Stan Kidder</a:t>
            </a:r>
          </a:p>
          <a:p>
            <a:pPr eaLnBrk="1" fontAlgn="auto" hangingPunct="1">
              <a:spcAft>
                <a:spcPts val="0"/>
              </a:spcAft>
              <a:defRPr/>
            </a:pPr>
            <a:endParaRPr lang="en-US" sz="2800" i="1" dirty="0" smtClean="0"/>
          </a:p>
          <a:p>
            <a:pPr eaLnBrk="1" fontAlgn="auto" hangingPunct="1">
              <a:spcAft>
                <a:spcPts val="0"/>
              </a:spcAft>
              <a:defRPr/>
            </a:pPr>
            <a:r>
              <a:rPr lang="en-US" sz="2800" i="1" dirty="0" smtClean="0"/>
              <a:t>COMET Faculty Course</a:t>
            </a:r>
          </a:p>
          <a:p>
            <a:pPr eaLnBrk="1" fontAlgn="auto" hangingPunct="1">
              <a:spcAft>
                <a:spcPts val="0"/>
              </a:spcAft>
              <a:buFont typeface="Arial" pitchFamily="34" charset="0"/>
              <a:buNone/>
              <a:defRPr/>
            </a:pPr>
            <a:r>
              <a:rPr lang="en-US" sz="2800" i="1" dirty="0" smtClean="0"/>
              <a:t>Boulder, CO</a:t>
            </a:r>
          </a:p>
          <a:p>
            <a:pPr eaLnBrk="1" fontAlgn="auto" hangingPunct="1">
              <a:spcAft>
                <a:spcPts val="0"/>
              </a:spcAft>
              <a:buFont typeface="Arial" pitchFamily="34" charset="0"/>
              <a:buNone/>
              <a:defRPr/>
            </a:pPr>
            <a:r>
              <a:rPr lang="en-US" sz="2800" i="1" dirty="0" smtClean="0"/>
              <a:t>August 9, 2011</a:t>
            </a:r>
          </a:p>
          <a:p>
            <a:pPr eaLnBrk="1" fontAlgn="auto" hangingPunct="1">
              <a:spcAft>
                <a:spcPts val="0"/>
              </a:spcAft>
              <a:buFont typeface="Arial" pitchFamily="34" charset="0"/>
              <a:buNone/>
              <a:defRPr/>
            </a:pPr>
            <a:endParaRPr lang="en-US" sz="2800" i="1" dirty="0" smtClean="0"/>
          </a:p>
          <a:p>
            <a:pPr eaLnBrk="1" fontAlgn="auto" hangingPunct="1">
              <a:spcAft>
                <a:spcPts val="0"/>
              </a:spcAft>
              <a:buFont typeface="Arial" pitchFamily="34" charset="0"/>
              <a:buNone/>
              <a:defRPr/>
            </a:pPr>
            <a:r>
              <a:rPr lang="en-US" sz="2800" dirty="0" smtClean="0"/>
              <a:t>kidder@cira.colostate.edu</a:t>
            </a:r>
          </a:p>
        </p:txBody>
      </p:sp>
      <p:sp>
        <p:nvSpPr>
          <p:cNvPr id="4"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Satellite View</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906031" y="1643064"/>
            <a:ext cx="7352145" cy="3424868"/>
          </a:xfrm>
          <a:prstGeom prst="rect">
            <a:avLst/>
          </a:prstGeom>
          <a:noFill/>
          <a:ln w="9525">
            <a:noFill/>
            <a:miter lim="800000"/>
            <a:headEnd/>
            <a:tailEnd/>
          </a:ln>
        </p:spPr>
      </p:pic>
      <p:grpSp>
        <p:nvGrpSpPr>
          <p:cNvPr id="9" name="Group 8"/>
          <p:cNvGrpSpPr/>
          <p:nvPr/>
        </p:nvGrpSpPr>
        <p:grpSpPr>
          <a:xfrm>
            <a:off x="1643063" y="3800475"/>
            <a:ext cx="5514975" cy="1780520"/>
            <a:chOff x="1643063" y="3800475"/>
            <a:chExt cx="5514975" cy="1780520"/>
          </a:xfrm>
        </p:grpSpPr>
        <p:sp>
          <p:nvSpPr>
            <p:cNvPr id="7" name="TextBox 6"/>
            <p:cNvSpPr txBox="1"/>
            <p:nvPr/>
          </p:nvSpPr>
          <p:spPr>
            <a:xfrm>
              <a:off x="1643063" y="5057775"/>
              <a:ext cx="5514975" cy="523220"/>
            </a:xfrm>
            <a:prstGeom prst="rect">
              <a:avLst/>
            </a:prstGeom>
            <a:noFill/>
          </p:spPr>
          <p:txBody>
            <a:bodyPr wrap="square" rtlCol="0">
              <a:spAutoFit/>
            </a:bodyPr>
            <a:lstStyle/>
            <a:p>
              <a:pPr algn="ctr"/>
              <a:r>
                <a:rPr lang="el-GR" sz="2800" i="1" dirty="0" smtClean="0">
                  <a:solidFill>
                    <a:srgbClr val="FF0000"/>
                  </a:solidFill>
                  <a:latin typeface="Times New Roman" pitchFamily="18" charset="0"/>
                  <a:cs typeface="Times New Roman" pitchFamily="18" charset="0"/>
                </a:rPr>
                <a:t>ε</a:t>
              </a:r>
              <a:r>
                <a:rPr lang="en-US" sz="2800" i="1" baseline="-25000" dirty="0" err="1" smtClean="0">
                  <a:solidFill>
                    <a:srgbClr val="FF0000"/>
                  </a:solidFill>
                  <a:latin typeface="Times New Roman" pitchFamily="18" charset="0"/>
                  <a:cs typeface="Times New Roman" pitchFamily="18" charset="0"/>
                </a:rPr>
                <a:t>o</a:t>
              </a:r>
              <a:r>
                <a:rPr lang="en-US" sz="2800" i="1" dirty="0" err="1" smtClean="0">
                  <a:solidFill>
                    <a:srgbClr val="FF0000"/>
                  </a:solidFill>
                  <a:latin typeface="Times New Roman" pitchFamily="18" charset="0"/>
                  <a:cs typeface="Times New Roman" pitchFamily="18" charset="0"/>
                </a:rPr>
                <a:t>B</a:t>
              </a:r>
              <a:r>
                <a:rPr lang="el-GR" sz="2800" i="1" baseline="-25000" dirty="0" smtClean="0">
                  <a:solidFill>
                    <a:srgbClr val="FF0000"/>
                  </a:solidFill>
                  <a:latin typeface="Times New Roman" pitchFamily="18" charset="0"/>
                  <a:cs typeface="Times New Roman" pitchFamily="18" charset="0"/>
                </a:rPr>
                <a:t>λ</a:t>
              </a:r>
              <a:r>
                <a:rPr lang="en-US" sz="2800" dirty="0" smtClean="0">
                  <a:solidFill>
                    <a:srgbClr val="FF0000"/>
                  </a:solidFill>
                  <a:latin typeface="Times New Roman" pitchFamily="18" charset="0"/>
                  <a:cs typeface="Times New Roman" pitchFamily="18" charset="0"/>
                </a:rPr>
                <a:t>(</a:t>
              </a:r>
              <a:r>
                <a:rPr lang="en-US" sz="2800" i="1" dirty="0" smtClean="0">
                  <a:solidFill>
                    <a:srgbClr val="FF0000"/>
                  </a:solidFill>
                  <a:latin typeface="Times New Roman" pitchFamily="18" charset="0"/>
                  <a:cs typeface="Times New Roman" pitchFamily="18" charset="0"/>
                </a:rPr>
                <a:t>T</a:t>
              </a:r>
              <a:r>
                <a:rPr lang="en-US" sz="2800" i="1" baseline="-25000" dirty="0" smtClean="0">
                  <a:solidFill>
                    <a:srgbClr val="FF0000"/>
                  </a:solidFill>
                  <a:latin typeface="Times New Roman" pitchFamily="18" charset="0"/>
                  <a:cs typeface="Times New Roman" pitchFamily="18" charset="0"/>
                </a:rPr>
                <a:t>o</a:t>
              </a:r>
              <a:r>
                <a:rPr lang="en-US" sz="2800" dirty="0" smtClean="0">
                  <a:solidFill>
                    <a:srgbClr val="FF0000"/>
                  </a:solidFill>
                  <a:latin typeface="Times New Roman" pitchFamily="18" charset="0"/>
                  <a:cs typeface="Times New Roman" pitchFamily="18" charset="0"/>
                </a:rPr>
                <a:t>) </a:t>
              </a:r>
              <a:r>
                <a:rPr lang="en-US" sz="2800" dirty="0" smtClean="0">
                  <a:solidFill>
                    <a:srgbClr val="FF0000"/>
                  </a:solidFill>
                  <a:latin typeface="+mn-lt"/>
                </a:rPr>
                <a:t>leaves the surface</a:t>
              </a:r>
              <a:endParaRPr lang="en-US" sz="2800" dirty="0">
                <a:solidFill>
                  <a:srgbClr val="FF0000"/>
                </a:solidFill>
                <a:latin typeface="+mn-lt"/>
              </a:endParaRPr>
            </a:p>
          </p:txBody>
        </p:sp>
        <p:sp>
          <p:nvSpPr>
            <p:cNvPr id="8" name="Right Arrow 7"/>
            <p:cNvSpPr/>
            <p:nvPr/>
          </p:nvSpPr>
          <p:spPr>
            <a:xfrm rot="16200000">
              <a:off x="3879060" y="4121943"/>
              <a:ext cx="871538" cy="2286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57189" y="2943224"/>
            <a:ext cx="3657599" cy="1685925"/>
            <a:chOff x="357189" y="2943224"/>
            <a:chExt cx="3657599" cy="1685925"/>
          </a:xfrm>
        </p:grpSpPr>
        <p:sp>
          <p:nvSpPr>
            <p:cNvPr id="10" name="Left Brace 9"/>
            <p:cNvSpPr/>
            <p:nvPr/>
          </p:nvSpPr>
          <p:spPr>
            <a:xfrm>
              <a:off x="3543300" y="2943224"/>
              <a:ext cx="471488" cy="1685925"/>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57189" y="3128963"/>
              <a:ext cx="3100388" cy="1384995"/>
            </a:xfrm>
            <a:prstGeom prst="rect">
              <a:avLst/>
            </a:prstGeom>
            <a:noFill/>
          </p:spPr>
          <p:txBody>
            <a:bodyPr wrap="square" rtlCol="0">
              <a:spAutoFit/>
            </a:bodyPr>
            <a:lstStyle/>
            <a:p>
              <a:pPr algn="r"/>
              <a:r>
                <a:rPr lang="en-US" sz="2800" dirty="0" smtClean="0">
                  <a:solidFill>
                    <a:srgbClr val="FF0000"/>
                  </a:solidFill>
                  <a:latin typeface="+mn-lt"/>
                </a:rPr>
                <a:t>A fraction </a:t>
              </a:r>
              <a:r>
                <a:rPr lang="el-GR" sz="2800" i="1" dirty="0" smtClean="0">
                  <a:solidFill>
                    <a:srgbClr val="FF0000"/>
                  </a:solidFill>
                  <a:latin typeface="Times New Roman" pitchFamily="18" charset="0"/>
                  <a:cs typeface="Times New Roman" pitchFamily="18" charset="0"/>
                </a:rPr>
                <a:t>τ</a:t>
              </a:r>
              <a:r>
                <a:rPr lang="en-US" sz="2800" i="1" baseline="-25000" dirty="0" smtClean="0">
                  <a:solidFill>
                    <a:srgbClr val="FF0000"/>
                  </a:solidFill>
                  <a:latin typeface="Times New Roman" pitchFamily="18" charset="0"/>
                  <a:cs typeface="Times New Roman" pitchFamily="18" charset="0"/>
                </a:rPr>
                <a:t>o</a:t>
              </a:r>
              <a:r>
                <a:rPr lang="en-US" sz="2800" i="1" dirty="0" smtClean="0">
                  <a:solidFill>
                    <a:srgbClr val="FF0000"/>
                  </a:solidFill>
                </a:rPr>
                <a:t> </a:t>
              </a:r>
              <a:r>
                <a:rPr lang="en-US" sz="2800" dirty="0" smtClean="0">
                  <a:solidFill>
                    <a:srgbClr val="FF0000"/>
                  </a:solidFill>
                  <a:latin typeface="+mn-lt"/>
                </a:rPr>
                <a:t>gets through the atmosphere</a:t>
              </a:r>
              <a:endParaRPr lang="en-US" sz="2800" dirty="0">
                <a:solidFill>
                  <a:srgbClr val="FF0000"/>
                </a:solidFill>
                <a:latin typeface="+mn-lt"/>
              </a:endParaRPr>
            </a:p>
          </p:txBody>
        </p:sp>
      </p:grpSp>
      <p:grpSp>
        <p:nvGrpSpPr>
          <p:cNvPr id="15" name="Group 14"/>
          <p:cNvGrpSpPr/>
          <p:nvPr/>
        </p:nvGrpSpPr>
        <p:grpSpPr>
          <a:xfrm>
            <a:off x="4171953" y="1485495"/>
            <a:ext cx="4533897" cy="1795868"/>
            <a:chOff x="4171953" y="1485495"/>
            <a:chExt cx="4533897" cy="1795868"/>
          </a:xfrm>
        </p:grpSpPr>
        <p:sp>
          <p:nvSpPr>
            <p:cNvPr id="13" name="Right Arrow 12"/>
            <p:cNvSpPr/>
            <p:nvPr/>
          </p:nvSpPr>
          <p:spPr>
            <a:xfrm rot="16200000">
              <a:off x="3850485" y="2731293"/>
              <a:ext cx="871538" cy="2286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29605" y="1485495"/>
              <a:ext cx="2876245" cy="954107"/>
            </a:xfrm>
            <a:prstGeom prst="rect">
              <a:avLst/>
            </a:prstGeom>
            <a:noFill/>
          </p:spPr>
          <p:txBody>
            <a:bodyPr wrap="square" rtlCol="0">
              <a:spAutoFit/>
            </a:bodyPr>
            <a:lstStyle/>
            <a:p>
              <a:pPr algn="ctr"/>
              <a:r>
                <a:rPr lang="en-US" sz="2800" dirty="0" smtClean="0">
                  <a:solidFill>
                    <a:srgbClr val="FF0000"/>
                  </a:solidFill>
                  <a:latin typeface="+mn-lt"/>
                  <a:cs typeface="Times New Roman" pitchFamily="18" charset="0"/>
                </a:rPr>
                <a:t>Satellite receives </a:t>
              </a:r>
              <a:r>
                <a:rPr lang="el-GR" sz="2800" i="1" dirty="0" smtClean="0">
                  <a:solidFill>
                    <a:srgbClr val="FF0000"/>
                  </a:solidFill>
                  <a:latin typeface="Times New Roman" pitchFamily="18" charset="0"/>
                  <a:cs typeface="Times New Roman" pitchFamily="18" charset="0"/>
                </a:rPr>
                <a:t>ε</a:t>
              </a:r>
              <a:r>
                <a:rPr lang="en-US" sz="2800" i="1" baseline="-25000" dirty="0" err="1" smtClean="0">
                  <a:solidFill>
                    <a:srgbClr val="FF0000"/>
                  </a:solidFill>
                  <a:latin typeface="Times New Roman" pitchFamily="18" charset="0"/>
                  <a:cs typeface="Times New Roman" pitchFamily="18" charset="0"/>
                </a:rPr>
                <a:t>o</a:t>
              </a:r>
              <a:r>
                <a:rPr lang="en-US" sz="2800" i="1" dirty="0" err="1" smtClean="0">
                  <a:solidFill>
                    <a:srgbClr val="FF0000"/>
                  </a:solidFill>
                  <a:latin typeface="Times New Roman" pitchFamily="18" charset="0"/>
                  <a:cs typeface="Times New Roman" pitchFamily="18" charset="0"/>
                </a:rPr>
                <a:t>B</a:t>
              </a:r>
              <a:r>
                <a:rPr lang="el-GR" sz="2800" i="1" baseline="-25000" dirty="0" smtClean="0">
                  <a:solidFill>
                    <a:srgbClr val="FF0000"/>
                  </a:solidFill>
                  <a:latin typeface="Times New Roman" pitchFamily="18" charset="0"/>
                  <a:cs typeface="Times New Roman" pitchFamily="18" charset="0"/>
                </a:rPr>
                <a:t>λ</a:t>
              </a:r>
              <a:r>
                <a:rPr lang="en-US" sz="2800" dirty="0" smtClean="0">
                  <a:solidFill>
                    <a:srgbClr val="FF0000"/>
                  </a:solidFill>
                  <a:latin typeface="Times New Roman" pitchFamily="18" charset="0"/>
                  <a:cs typeface="Times New Roman" pitchFamily="18" charset="0"/>
                </a:rPr>
                <a:t>(</a:t>
              </a:r>
              <a:r>
                <a:rPr lang="en-US" sz="2800" i="1" dirty="0" smtClean="0">
                  <a:solidFill>
                    <a:srgbClr val="FF0000"/>
                  </a:solidFill>
                  <a:latin typeface="Times New Roman" pitchFamily="18" charset="0"/>
                  <a:cs typeface="Times New Roman" pitchFamily="18" charset="0"/>
                </a:rPr>
                <a:t>T</a:t>
              </a:r>
              <a:r>
                <a:rPr lang="en-US" sz="2800" i="1" baseline="-25000" dirty="0" smtClean="0">
                  <a:solidFill>
                    <a:srgbClr val="FF0000"/>
                  </a:solidFill>
                  <a:latin typeface="Times New Roman" pitchFamily="18" charset="0"/>
                  <a:cs typeface="Times New Roman" pitchFamily="18" charset="0"/>
                </a:rPr>
                <a:t>o</a:t>
              </a:r>
              <a:r>
                <a:rPr lang="en-US" sz="2800" dirty="0" smtClean="0">
                  <a:solidFill>
                    <a:srgbClr val="FF0000"/>
                  </a:solidFill>
                  <a:latin typeface="Times New Roman" pitchFamily="18" charset="0"/>
                  <a:cs typeface="Times New Roman" pitchFamily="18" charset="0"/>
                </a:rPr>
                <a:t>)</a:t>
              </a:r>
              <a:r>
                <a:rPr lang="el-GR" sz="2800" i="1" dirty="0" smtClean="0">
                  <a:solidFill>
                    <a:srgbClr val="FF0000"/>
                  </a:solidFill>
                  <a:latin typeface="Times New Roman" pitchFamily="18" charset="0"/>
                  <a:cs typeface="Times New Roman" pitchFamily="18" charset="0"/>
                </a:rPr>
                <a:t> τ</a:t>
              </a:r>
              <a:r>
                <a:rPr lang="en-US" sz="2800" i="1" baseline="-25000" dirty="0" smtClean="0">
                  <a:solidFill>
                    <a:srgbClr val="FF0000"/>
                  </a:solidFill>
                  <a:latin typeface="Times New Roman" pitchFamily="18" charset="0"/>
                  <a:cs typeface="Times New Roman" pitchFamily="18" charset="0"/>
                </a:rPr>
                <a:t>o</a:t>
              </a:r>
              <a:endParaRPr lang="en-US" sz="2800" dirty="0">
                <a:solidFill>
                  <a:srgbClr val="FF0000"/>
                </a:solidFill>
              </a:endParaRPr>
            </a:p>
          </p:txBody>
        </p:sp>
      </p:grpSp>
      <p:sp>
        <p:nvSpPr>
          <p:cNvPr id="16"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What does</a:t>
            </a:r>
            <a:r>
              <a:rPr lang="en-US" dirty="0" smtClean="0">
                <a:latin typeface="+mn-lt"/>
                <a:cs typeface="Times New Roman" pitchFamily="18" charset="0"/>
              </a:rPr>
              <a:t> </a:t>
            </a:r>
            <a:r>
              <a:rPr lang="el-GR" i="1" dirty="0" smtClean="0">
                <a:latin typeface="Times New Roman" pitchFamily="18" charset="0"/>
                <a:cs typeface="Times New Roman" pitchFamily="18" charset="0"/>
              </a:rPr>
              <a:t>τ</a:t>
            </a:r>
            <a:r>
              <a:rPr lang="en-US" i="1" baseline="-25000" dirty="0" smtClean="0">
                <a:latin typeface="Times New Roman" pitchFamily="18" charset="0"/>
                <a:cs typeface="Times New Roman" pitchFamily="18" charset="0"/>
              </a:rPr>
              <a:t>o</a:t>
            </a:r>
            <a:r>
              <a:rPr lang="en-US" dirty="0" smtClean="0">
                <a:latin typeface="+mn-lt"/>
                <a:cs typeface="Times New Roman" pitchFamily="18" charset="0"/>
              </a:rPr>
              <a:t> </a:t>
            </a:r>
            <a:r>
              <a:rPr lang="en-US" dirty="0" smtClean="0">
                <a:cs typeface="Times New Roman" pitchFamily="18" charset="0"/>
              </a:rPr>
              <a:t>look like?</a:t>
            </a:r>
            <a:endParaRPr lang="en-US" dirty="0">
              <a:cs typeface="Times New Roman" pitchFamily="18" charset="0"/>
            </a:endParaRPr>
          </a:p>
        </p:txBody>
      </p:sp>
      <p:pic>
        <p:nvPicPr>
          <p:cNvPr id="3" name="Picture 2"/>
          <p:cNvPicPr/>
          <p:nvPr/>
        </p:nvPicPr>
        <p:blipFill>
          <a:blip r:embed="rId3" cstate="print"/>
          <a:srcRect/>
          <a:stretch>
            <a:fillRect/>
          </a:stretch>
        </p:blipFill>
        <p:spPr bwMode="auto">
          <a:xfrm>
            <a:off x="1604585" y="1633409"/>
            <a:ext cx="5934830" cy="4448432"/>
          </a:xfrm>
          <a:prstGeom prst="rect">
            <a:avLst/>
          </a:prstGeom>
          <a:noFill/>
          <a:ln w="9525">
            <a:noFill/>
            <a:miter lim="800000"/>
            <a:headEnd/>
            <a:tailEnd/>
          </a:ln>
        </p:spPr>
      </p:pic>
      <p:sp>
        <p:nvSpPr>
          <p:cNvPr id="4"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Imagers Compared</a:t>
            </a:r>
            <a:endParaRPr lang="en-US" dirty="0"/>
          </a:p>
        </p:txBody>
      </p:sp>
      <p:sp>
        <p:nvSpPr>
          <p:cNvPr id="4" name="Slide Number Placeholder 3"/>
          <p:cNvSpPr>
            <a:spLocks noGrp="1"/>
          </p:cNvSpPr>
          <p:nvPr>
            <p:ph type="sldNum" sz="quarter" idx="4294967295"/>
          </p:nvPr>
        </p:nvSpPr>
        <p:spPr>
          <a:xfrm>
            <a:off x="7010400" y="6381750"/>
            <a:ext cx="2133600" cy="476250"/>
          </a:xfrm>
          <a:prstGeom prst="rect">
            <a:avLst/>
          </a:prstGeom>
        </p:spPr>
        <p:txBody>
          <a:bodyPr/>
          <a:lstStyle/>
          <a:p>
            <a:fld id="{50B4B623-61EB-4362-9E2F-2F32BA8986A9}" type="slidenum">
              <a:rPr lang="en-US"/>
              <a:pPr/>
              <a:t>12</a:t>
            </a:fld>
            <a:endParaRPr lang="en-US" dirty="0"/>
          </a:p>
        </p:txBody>
      </p:sp>
      <p:pic>
        <p:nvPicPr>
          <p:cNvPr id="167938" name="Picture 2" descr="GOES8I_GOES12I_MSG_ABI_bands"/>
          <p:cNvPicPr>
            <a:picLocks noChangeAspect="1" noChangeArrowheads="1"/>
          </p:cNvPicPr>
          <p:nvPr/>
        </p:nvPicPr>
        <p:blipFill>
          <a:blip r:embed="rId3" cstate="print"/>
          <a:srcRect/>
          <a:stretch>
            <a:fillRect/>
          </a:stretch>
        </p:blipFill>
        <p:spPr bwMode="auto">
          <a:xfrm>
            <a:off x="1133474" y="1207293"/>
            <a:ext cx="6657975" cy="4993481"/>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Atmosphere Emits Radiation Also</a:t>
            </a:r>
            <a:endParaRPr lang="en-US" sz="4000" dirty="0"/>
          </a:p>
        </p:txBody>
      </p:sp>
      <p:sp>
        <p:nvSpPr>
          <p:cNvPr id="3" name="Content Placeholder 2"/>
          <p:cNvSpPr>
            <a:spLocks noGrp="1"/>
          </p:cNvSpPr>
          <p:nvPr>
            <p:ph idx="1"/>
          </p:nvPr>
        </p:nvSpPr>
        <p:spPr>
          <a:xfrm>
            <a:off x="438150" y="1352550"/>
            <a:ext cx="8229600" cy="4525963"/>
          </a:xfrm>
        </p:spPr>
        <p:txBody>
          <a:bodyPr/>
          <a:lstStyle/>
          <a:p>
            <a:r>
              <a:rPr lang="en-US" sz="2400" dirty="0" smtClean="0"/>
              <a:t>If the layer were a black body, it would emit radiance </a:t>
            </a:r>
            <a:r>
              <a:rPr lang="en-US" sz="2400" i="1" dirty="0" smtClean="0">
                <a:latin typeface="Times New Roman" pitchFamily="18" charset="0"/>
                <a:cs typeface="Times New Roman" pitchFamily="18" charset="0"/>
              </a:rPr>
              <a:t>B</a:t>
            </a:r>
            <a:r>
              <a:rPr lang="en-US" sz="2400" i="1" baseline="-250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T</a:t>
            </a:r>
            <a:r>
              <a:rPr lang="en-US" sz="2400" i="1" baseline="-25000"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dirty="0" smtClean="0"/>
              <a:t>, where </a:t>
            </a:r>
            <a:r>
              <a:rPr lang="en-US" sz="2400" i="1" dirty="0" smtClean="0">
                <a:latin typeface="Times New Roman" pitchFamily="18" charset="0"/>
                <a:cs typeface="Times New Roman" pitchFamily="18" charset="0"/>
              </a:rPr>
              <a:t>T</a:t>
            </a:r>
            <a:r>
              <a:rPr lang="en-US" sz="2400" i="1" baseline="-25000" dirty="0" smtClean="0">
                <a:latin typeface="Times New Roman" pitchFamily="18" charset="0"/>
                <a:cs typeface="Times New Roman" pitchFamily="18" charset="0"/>
              </a:rPr>
              <a:t>i</a:t>
            </a:r>
            <a:r>
              <a:rPr lang="en-US" sz="2400" dirty="0" smtClean="0"/>
              <a:t> is the temperature of the layer. </a:t>
            </a:r>
          </a:p>
          <a:p>
            <a:r>
              <a:rPr lang="en-US" sz="2400" dirty="0" smtClean="0"/>
              <a:t>Since the layer is not a perfect blackbody it really emits </a:t>
            </a:r>
            <a:r>
              <a:rPr lang="el-GR" sz="2400" i="1" dirty="0" smtClean="0">
                <a:latin typeface="Times New Roman" pitchFamily="18" charset="0"/>
                <a:cs typeface="Times New Roman" pitchFamily="18" charset="0"/>
              </a:rPr>
              <a:t>ε</a:t>
            </a:r>
            <a:r>
              <a:rPr lang="en-US" sz="2400" i="1" baseline="-25000" dirty="0" err="1" smtClean="0">
                <a:latin typeface="Times New Roman" pitchFamily="18" charset="0"/>
                <a:cs typeface="Times New Roman" pitchFamily="18" charset="0"/>
              </a:rPr>
              <a:t>i</a:t>
            </a:r>
            <a:r>
              <a:rPr lang="en-US" sz="2400" i="1" dirty="0" err="1" smtClean="0">
                <a:latin typeface="Times New Roman" pitchFamily="18" charset="0"/>
                <a:cs typeface="Times New Roman" pitchFamily="18" charset="0"/>
              </a:rPr>
              <a:t>B</a:t>
            </a:r>
            <a:r>
              <a:rPr lang="el-GR" sz="2400" i="1" baseline="-25000" dirty="0" smtClean="0">
                <a:latin typeface="Times New Roman" pitchFamily="18" charset="0"/>
                <a:cs typeface="Times New Roman" pitchFamily="18" charset="0"/>
              </a:rPr>
              <a:t>λ</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T</a:t>
            </a:r>
            <a:r>
              <a:rPr lang="en-US" sz="2400" i="1" baseline="-25000"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dirty="0" smtClean="0"/>
              <a:t>, where </a:t>
            </a:r>
            <a:r>
              <a:rPr lang="el-GR" sz="2400" i="1" dirty="0" smtClean="0">
                <a:latin typeface="Times New Roman" pitchFamily="18" charset="0"/>
                <a:cs typeface="Times New Roman" pitchFamily="18" charset="0"/>
              </a:rPr>
              <a:t>ε</a:t>
            </a:r>
            <a:r>
              <a:rPr lang="en-US" sz="2400" i="1" baseline="-25000" dirty="0" err="1" smtClean="0">
                <a:latin typeface="Times New Roman" pitchFamily="18" charset="0"/>
                <a:cs typeface="Times New Roman" pitchFamily="18" charset="0"/>
              </a:rPr>
              <a:t>i</a:t>
            </a:r>
            <a:r>
              <a:rPr lang="en-US" sz="2400" dirty="0" smtClean="0"/>
              <a:t> is the </a:t>
            </a:r>
            <a:r>
              <a:rPr lang="en-US" sz="2400" dirty="0" err="1" smtClean="0"/>
              <a:t>emittance</a:t>
            </a:r>
            <a:r>
              <a:rPr lang="en-US" sz="2400" dirty="0" smtClean="0"/>
              <a:t> </a:t>
            </a:r>
            <a:r>
              <a:rPr lang="en-US" sz="2400" dirty="0" smtClean="0">
                <a:latin typeface="Times New Roman" pitchFamily="18" charset="0"/>
                <a:cs typeface="Times New Roman" pitchFamily="18" charset="0"/>
              </a:rPr>
              <a:t>(0 </a:t>
            </a:r>
            <a:r>
              <a:rPr lang="en-US" sz="24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a:t>
            </a:r>
            <a:r>
              <a:rPr lang="el-GR" sz="2400" i="1" dirty="0" smtClean="0">
                <a:latin typeface="Times New Roman" pitchFamily="18" charset="0"/>
                <a:cs typeface="Times New Roman" pitchFamily="18" charset="0"/>
              </a:rPr>
              <a:t>ε</a:t>
            </a:r>
            <a:r>
              <a:rPr lang="en-US" sz="2400" i="1" baseline="-250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1) </a:t>
            </a:r>
            <a:r>
              <a:rPr lang="en-US" sz="2400" dirty="0" smtClean="0"/>
              <a:t>of the layer. </a:t>
            </a:r>
          </a:p>
          <a:p>
            <a:r>
              <a:rPr lang="en-US" sz="2400" dirty="0" smtClean="0"/>
              <a:t>A fraction of this emitted radiation </a:t>
            </a:r>
            <a:r>
              <a:rPr lang="el-GR" sz="2400" i="1" dirty="0" smtClean="0">
                <a:latin typeface="Times New Roman" pitchFamily="18" charset="0"/>
                <a:cs typeface="Times New Roman" pitchFamily="18" charset="0"/>
              </a:rPr>
              <a:t>τ</a:t>
            </a:r>
            <a:r>
              <a:rPr lang="en-US" sz="2400" i="1" baseline="-250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(0 </a:t>
            </a:r>
            <a:r>
              <a:rPr lang="en-US" sz="24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a:t>
            </a:r>
            <a:r>
              <a:rPr lang="el-GR" sz="2400" i="1" dirty="0" smtClean="0">
                <a:latin typeface="Times New Roman" pitchFamily="18" charset="0"/>
                <a:cs typeface="Times New Roman" pitchFamily="18" charset="0"/>
              </a:rPr>
              <a:t>τ</a:t>
            </a:r>
            <a:r>
              <a:rPr lang="en-US" sz="2400" i="1" baseline="-250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1)</a:t>
            </a:r>
            <a:r>
              <a:rPr lang="en-US" sz="2400" dirty="0" smtClean="0"/>
              <a:t> reaches the satellite.</a:t>
            </a:r>
            <a:endParaRPr lang="en-US" sz="2400" dirty="0"/>
          </a:p>
        </p:txBody>
      </p:sp>
      <p:pic>
        <p:nvPicPr>
          <p:cNvPr id="4" name="Picture 2"/>
          <p:cNvPicPr>
            <a:picLocks noChangeAspect="1" noChangeArrowheads="1"/>
          </p:cNvPicPr>
          <p:nvPr/>
        </p:nvPicPr>
        <p:blipFill>
          <a:blip r:embed="rId2" cstate="print"/>
          <a:srcRect/>
          <a:stretch>
            <a:fillRect/>
          </a:stretch>
        </p:blipFill>
        <p:spPr bwMode="auto">
          <a:xfrm>
            <a:off x="1106019" y="3724276"/>
            <a:ext cx="6885457" cy="2505074"/>
          </a:xfrm>
          <a:prstGeom prst="rect">
            <a:avLst/>
          </a:prstGeom>
          <a:noFill/>
          <a:ln w="9525">
            <a:noFill/>
            <a:miter lim="800000"/>
            <a:headEnd/>
            <a:tailEnd/>
          </a:ln>
        </p:spPr>
      </p:pic>
      <p:sp>
        <p:nvSpPr>
          <p:cNvPr id="5"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Radiative Transfer Equation</a:t>
            </a:r>
            <a:endParaRPr lang="en-US" dirty="0"/>
          </a:p>
        </p:txBody>
      </p:sp>
      <p:sp>
        <p:nvSpPr>
          <p:cNvPr id="3" name="TextBox 2"/>
          <p:cNvSpPr txBox="1"/>
          <p:nvPr/>
        </p:nvSpPr>
        <p:spPr>
          <a:xfrm>
            <a:off x="866775" y="1666875"/>
            <a:ext cx="7467600" cy="4154984"/>
          </a:xfrm>
          <a:prstGeom prst="rect">
            <a:avLst/>
          </a:prstGeom>
          <a:noFill/>
        </p:spPr>
        <p:txBody>
          <a:bodyPr wrap="square" rtlCol="0">
            <a:spAutoFit/>
          </a:bodyPr>
          <a:lstStyle/>
          <a:p>
            <a:r>
              <a:rPr lang="en-US" sz="2400" dirty="0" smtClean="0">
                <a:latin typeface="+mn-lt"/>
              </a:rPr>
              <a:t>Putting this all together, we can write the radiance that the satellite actually measures</a:t>
            </a:r>
          </a:p>
          <a:p>
            <a:endParaRPr lang="en-US" sz="2400" dirty="0" smtClean="0">
              <a:latin typeface="+mn-lt"/>
            </a:endParaRPr>
          </a:p>
          <a:p>
            <a:pPr algn="ctr"/>
            <a:r>
              <a:rPr lang="en-US" sz="2400" i="1" dirty="0" smtClean="0">
                <a:latin typeface="Times New Roman" pitchFamily="18" charset="0"/>
                <a:cs typeface="Times New Roman" pitchFamily="18" charset="0"/>
              </a:rPr>
              <a:t>L</a:t>
            </a:r>
            <a:r>
              <a:rPr lang="en-US" sz="2400" dirty="0" smtClean="0">
                <a:latin typeface="Times New Roman" pitchFamily="18" charset="0"/>
                <a:cs typeface="Times New Roman" pitchFamily="18" charset="0"/>
              </a:rPr>
              <a:t> = </a:t>
            </a:r>
            <a:r>
              <a:rPr lang="el-GR" sz="2400" i="1" dirty="0" smtClean="0">
                <a:latin typeface="Times New Roman" pitchFamily="18" charset="0"/>
                <a:cs typeface="Times New Roman" pitchFamily="18" charset="0"/>
              </a:rPr>
              <a:t>ε</a:t>
            </a:r>
            <a:r>
              <a:rPr lang="en-US" sz="2400" i="1" baseline="-25000" dirty="0" err="1" smtClean="0">
                <a:latin typeface="Times New Roman" pitchFamily="18" charset="0"/>
                <a:cs typeface="Times New Roman" pitchFamily="18" charset="0"/>
              </a:rPr>
              <a:t>o</a:t>
            </a:r>
            <a:r>
              <a:rPr lang="en-US" sz="2400" i="1" dirty="0" err="1" smtClean="0">
                <a:latin typeface="Times New Roman" pitchFamily="18" charset="0"/>
                <a:cs typeface="Times New Roman" pitchFamily="18" charset="0"/>
              </a:rPr>
              <a:t>B</a:t>
            </a:r>
            <a:r>
              <a:rPr lang="en-US" sz="2400" i="1" baseline="-25000" dirty="0" smtClean="0">
                <a:latin typeface="Times New Roman" pitchFamily="18" charset="0"/>
                <a:cs typeface="Times New Roman" pitchFamily="18" charset="0"/>
                <a:sym typeface="Symbol"/>
              </a:rPr>
              <a:t></a:t>
            </a:r>
            <a:r>
              <a:rPr lang="en-US" sz="2400" i="1" dirty="0" smtClean="0">
                <a:latin typeface="Times New Roman" pitchFamily="18" charset="0"/>
                <a:cs typeface="Times New Roman" pitchFamily="18" charset="0"/>
              </a:rPr>
              <a:t>(T</a:t>
            </a:r>
            <a:r>
              <a:rPr lang="en-US" sz="2400" i="1" baseline="-25000" dirty="0" smtClean="0">
                <a:latin typeface="Times New Roman" pitchFamily="18" charset="0"/>
                <a:cs typeface="Times New Roman" pitchFamily="18" charset="0"/>
              </a:rPr>
              <a:t>o</a:t>
            </a:r>
            <a:r>
              <a:rPr lang="en-US" sz="2400" i="1" dirty="0" smtClean="0">
                <a:latin typeface="Times New Roman" pitchFamily="18" charset="0"/>
                <a:cs typeface="Times New Roman" pitchFamily="18" charset="0"/>
              </a:rPr>
              <a:t>)</a:t>
            </a:r>
            <a:r>
              <a:rPr lang="el-GR" sz="2400" i="1" dirty="0" smtClean="0">
                <a:latin typeface="Times New Roman" pitchFamily="18" charset="0"/>
                <a:cs typeface="Times New Roman" pitchFamily="18" charset="0"/>
              </a:rPr>
              <a:t>τ</a:t>
            </a:r>
            <a:r>
              <a:rPr lang="en-US" sz="2400" i="1" baseline="-25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sym typeface="Symbol"/>
              </a:rPr>
              <a:t></a:t>
            </a:r>
            <a:r>
              <a:rPr lang="el-GR" sz="2400" i="1" dirty="0" smtClean="0">
                <a:latin typeface="Times New Roman" pitchFamily="18" charset="0"/>
                <a:cs typeface="Times New Roman" pitchFamily="18" charset="0"/>
              </a:rPr>
              <a:t>ε</a:t>
            </a:r>
            <a:r>
              <a:rPr lang="en-US" sz="2400" i="1" baseline="-25000" dirty="0" err="1" smtClean="0">
                <a:latin typeface="Times New Roman" pitchFamily="18" charset="0"/>
                <a:cs typeface="Times New Roman" pitchFamily="18" charset="0"/>
              </a:rPr>
              <a:t>i</a:t>
            </a:r>
            <a:r>
              <a:rPr lang="en-US" sz="2400" i="1" dirty="0" err="1" smtClean="0">
                <a:latin typeface="Times New Roman" pitchFamily="18" charset="0"/>
                <a:cs typeface="Times New Roman" pitchFamily="18" charset="0"/>
              </a:rPr>
              <a:t>B</a:t>
            </a:r>
            <a:r>
              <a:rPr lang="el-GR" sz="2400" i="1" baseline="-25000" dirty="0" smtClean="0">
                <a:latin typeface="Times New Roman" pitchFamily="18" charset="0"/>
                <a:cs typeface="Times New Roman" pitchFamily="18" charset="0"/>
              </a:rPr>
              <a:t>λ</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T</a:t>
            </a:r>
            <a:r>
              <a:rPr lang="en-US" sz="2400" i="1" baseline="-25000"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l-GR" sz="2400" i="1" dirty="0" smtClean="0">
                <a:latin typeface="Times New Roman" pitchFamily="18" charset="0"/>
                <a:cs typeface="Times New Roman" pitchFamily="18" charset="0"/>
              </a:rPr>
              <a:t>τ</a:t>
            </a:r>
            <a:r>
              <a:rPr lang="en-US" sz="2400" i="1" baseline="-25000" dirty="0" err="1" smtClean="0">
                <a:latin typeface="Times New Roman" pitchFamily="18" charset="0"/>
                <a:cs typeface="Times New Roman" pitchFamily="18" charset="0"/>
              </a:rPr>
              <a:t>i</a:t>
            </a:r>
            <a:r>
              <a:rPr lang="en-US" sz="2400" i="1" baseline="-25000" dirty="0" smtClean="0">
                <a:latin typeface="Times New Roman" pitchFamily="18" charset="0"/>
                <a:cs typeface="Times New Roman" pitchFamily="18" charset="0"/>
              </a:rPr>
              <a:t>.</a:t>
            </a:r>
          </a:p>
          <a:p>
            <a:endParaRPr lang="en-US" sz="2400" dirty="0" smtClean="0">
              <a:latin typeface="+mn-lt"/>
            </a:endParaRPr>
          </a:p>
          <a:p>
            <a:r>
              <a:rPr lang="en-US" sz="2400" dirty="0" smtClean="0">
                <a:latin typeface="+mn-lt"/>
              </a:rPr>
              <a:t>where the first term on the right is the surface contribution, and the second term on the right is the sum of the contributions for all of the atmospheric layers. This equation, usually written as an integral, is the radiative transfer equation.</a:t>
            </a:r>
          </a:p>
          <a:p>
            <a:endParaRPr lang="en-US" sz="2400" dirty="0"/>
          </a:p>
        </p:txBody>
      </p:sp>
      <p:sp>
        <p:nvSpPr>
          <p:cNvPr id="4" name="TextBox 3"/>
          <p:cNvSpPr txBox="1"/>
          <p:nvPr/>
        </p:nvSpPr>
        <p:spPr>
          <a:xfrm>
            <a:off x="3219450" y="3243262"/>
            <a:ext cx="1543050" cy="369332"/>
          </a:xfrm>
          <a:prstGeom prst="rect">
            <a:avLst/>
          </a:prstGeom>
          <a:noFill/>
        </p:spPr>
        <p:txBody>
          <a:bodyPr wrap="square" rtlCol="0">
            <a:spAutoFit/>
          </a:bodyPr>
          <a:lstStyle/>
          <a:p>
            <a:pPr algn="ctr"/>
            <a:r>
              <a:rPr lang="en-US" dirty="0" smtClean="0">
                <a:solidFill>
                  <a:srgbClr val="FF0000"/>
                </a:solidFill>
                <a:latin typeface="+mn-lt"/>
              </a:rPr>
              <a:t>Surface Term</a:t>
            </a:r>
            <a:endParaRPr lang="en-US" dirty="0">
              <a:solidFill>
                <a:srgbClr val="FF0000"/>
              </a:solidFill>
              <a:latin typeface="+mn-lt"/>
            </a:endParaRPr>
          </a:p>
        </p:txBody>
      </p:sp>
      <p:sp>
        <p:nvSpPr>
          <p:cNvPr id="5" name="TextBox 4"/>
          <p:cNvSpPr txBox="1"/>
          <p:nvPr/>
        </p:nvSpPr>
        <p:spPr>
          <a:xfrm>
            <a:off x="4752975" y="3243262"/>
            <a:ext cx="1905000" cy="369332"/>
          </a:xfrm>
          <a:prstGeom prst="rect">
            <a:avLst/>
          </a:prstGeom>
          <a:noFill/>
        </p:spPr>
        <p:txBody>
          <a:bodyPr wrap="square" rtlCol="0">
            <a:spAutoFit/>
          </a:bodyPr>
          <a:lstStyle/>
          <a:p>
            <a:pPr algn="ctr"/>
            <a:r>
              <a:rPr lang="en-US" dirty="0" smtClean="0">
                <a:solidFill>
                  <a:srgbClr val="FF0000"/>
                </a:solidFill>
                <a:latin typeface="+mn-lt"/>
              </a:rPr>
              <a:t>Atmospheric Term</a:t>
            </a:r>
            <a:endParaRPr lang="en-US" dirty="0">
              <a:solidFill>
                <a:srgbClr val="FF0000"/>
              </a:solidFill>
              <a:latin typeface="+mn-lt"/>
            </a:endParaRPr>
          </a:p>
        </p:txBody>
      </p:sp>
      <p:sp>
        <p:nvSpPr>
          <p:cNvPr id="6"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Weighting Function</a:t>
            </a:r>
            <a:endParaRPr lang="en-US" dirty="0"/>
          </a:p>
        </p:txBody>
      </p:sp>
      <p:sp>
        <p:nvSpPr>
          <p:cNvPr id="3" name="TextBox 2"/>
          <p:cNvSpPr txBox="1"/>
          <p:nvPr/>
        </p:nvSpPr>
        <p:spPr>
          <a:xfrm>
            <a:off x="733426" y="1752600"/>
            <a:ext cx="7715250" cy="4524315"/>
          </a:xfrm>
          <a:prstGeom prst="rect">
            <a:avLst/>
          </a:prstGeom>
          <a:noFill/>
        </p:spPr>
        <p:txBody>
          <a:bodyPr wrap="square" rtlCol="0">
            <a:spAutoFit/>
          </a:bodyPr>
          <a:lstStyle/>
          <a:p>
            <a:r>
              <a:rPr lang="en-US" sz="2400" dirty="0" smtClean="0">
                <a:latin typeface="+mn-lt"/>
              </a:rPr>
              <a:t>At this point, it is customary to define </a:t>
            </a:r>
            <a:r>
              <a:rPr lang="en-US" sz="2400" i="1" dirty="0" err="1" smtClean="0">
                <a:latin typeface="Times New Roman" pitchFamily="18" charset="0"/>
                <a:cs typeface="Times New Roman" pitchFamily="18" charset="0"/>
              </a:rPr>
              <a:t>W</a:t>
            </a:r>
            <a:r>
              <a:rPr lang="en-US" sz="2400" i="1" baseline="-25000" dirty="0" err="1" smtClean="0">
                <a:latin typeface="Times New Roman" pitchFamily="18" charset="0"/>
                <a:cs typeface="Times New Roman" pitchFamily="18" charset="0"/>
              </a:rPr>
              <a:t>i</a:t>
            </a:r>
            <a:r>
              <a:rPr lang="en-US" sz="2400" i="1" baseline="-25000" dirty="0" smtClean="0">
                <a:latin typeface="+mn-lt"/>
              </a:rPr>
              <a:t> </a:t>
            </a:r>
            <a:r>
              <a:rPr lang="en-US" sz="2400" dirty="0" smtClean="0">
                <a:latin typeface="+mn-lt"/>
              </a:rPr>
              <a:t> as</a:t>
            </a:r>
          </a:p>
          <a:p>
            <a:endParaRPr lang="en-US" sz="2400" dirty="0" smtClean="0">
              <a:latin typeface="+mn-lt"/>
            </a:endParaRPr>
          </a:p>
          <a:p>
            <a:pPr algn="ctr"/>
            <a:r>
              <a:rPr lang="en-US" sz="2400" i="1" dirty="0" err="1" smtClean="0">
                <a:latin typeface="Times New Roman" pitchFamily="18" charset="0"/>
                <a:cs typeface="Times New Roman" pitchFamily="18" charset="0"/>
              </a:rPr>
              <a:t>W</a:t>
            </a:r>
            <a:r>
              <a:rPr lang="en-US" sz="2400" i="1" baseline="-250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a:t>
            </a:r>
            <a:r>
              <a:rPr lang="el-GR" sz="2400" i="1" dirty="0" smtClean="0">
                <a:latin typeface="Times New Roman" pitchFamily="18" charset="0"/>
                <a:cs typeface="Times New Roman" pitchFamily="18" charset="0"/>
              </a:rPr>
              <a:t>ε</a:t>
            </a:r>
            <a:r>
              <a:rPr lang="en-US" sz="2400" i="1" baseline="-25000" dirty="0" err="1" smtClean="0">
                <a:latin typeface="Times New Roman" pitchFamily="18" charset="0"/>
                <a:cs typeface="Times New Roman" pitchFamily="18" charset="0"/>
              </a:rPr>
              <a:t>i</a:t>
            </a:r>
            <a:r>
              <a:rPr lang="el-GR" sz="2400" i="1" dirty="0" smtClean="0">
                <a:latin typeface="Times New Roman" pitchFamily="18" charset="0"/>
                <a:cs typeface="Times New Roman" pitchFamily="18" charset="0"/>
              </a:rPr>
              <a:t>τ</a:t>
            </a:r>
            <a:r>
              <a:rPr lang="en-US" sz="2400" i="1" baseline="-25000" dirty="0" err="1" smtClean="0">
                <a:latin typeface="Times New Roman" pitchFamily="18" charset="0"/>
                <a:cs typeface="Times New Roman" pitchFamily="18" charset="0"/>
              </a:rPr>
              <a:t>i</a:t>
            </a:r>
            <a:r>
              <a:rPr lang="en-US" sz="2400" i="1" baseline="-25000" dirty="0" smtClean="0">
                <a:latin typeface="+mn-lt"/>
              </a:rPr>
              <a:t>.</a:t>
            </a:r>
          </a:p>
          <a:p>
            <a:endParaRPr lang="en-US" sz="2400" dirty="0" smtClean="0">
              <a:latin typeface="+mn-lt"/>
            </a:endParaRPr>
          </a:p>
          <a:p>
            <a:r>
              <a:rPr lang="en-US" sz="2400" dirty="0" smtClean="0">
                <a:latin typeface="+mn-lt"/>
              </a:rPr>
              <a:t>and to call </a:t>
            </a:r>
            <a:r>
              <a:rPr lang="en-US" sz="2400" i="1" dirty="0" err="1" smtClean="0">
                <a:latin typeface="Times New Roman" pitchFamily="18" charset="0"/>
                <a:cs typeface="Times New Roman" pitchFamily="18" charset="0"/>
              </a:rPr>
              <a:t>W</a:t>
            </a:r>
            <a:r>
              <a:rPr lang="en-US" sz="2400" i="1" baseline="-25000" dirty="0" err="1" smtClean="0">
                <a:latin typeface="Times New Roman" pitchFamily="18" charset="0"/>
                <a:cs typeface="Times New Roman" pitchFamily="18" charset="0"/>
              </a:rPr>
              <a:t>i</a:t>
            </a:r>
            <a:r>
              <a:rPr lang="en-US" sz="2400" dirty="0" smtClean="0">
                <a:latin typeface="+mn-lt"/>
              </a:rPr>
              <a:t> the </a:t>
            </a:r>
            <a:r>
              <a:rPr lang="en-US" sz="2400" i="1" dirty="0" smtClean="0">
                <a:latin typeface="+mn-lt"/>
              </a:rPr>
              <a:t>weighting function</a:t>
            </a:r>
            <a:r>
              <a:rPr lang="en-US" sz="2400" dirty="0" smtClean="0">
                <a:latin typeface="+mn-lt"/>
              </a:rPr>
              <a:t> because it “weights” (multiplies) the blackbody emission </a:t>
            </a:r>
            <a:r>
              <a:rPr lang="en-US" sz="2400" i="1" dirty="0" smtClean="0">
                <a:latin typeface="Times New Roman" pitchFamily="18" charset="0"/>
                <a:cs typeface="Times New Roman" pitchFamily="18" charset="0"/>
              </a:rPr>
              <a:t>B</a:t>
            </a:r>
            <a:r>
              <a:rPr lang="el-GR" sz="2400" i="1" baseline="-25000" dirty="0" smtClean="0">
                <a:latin typeface="Times New Roman" pitchFamily="18" charset="0"/>
                <a:cs typeface="Times New Roman" pitchFamily="18" charset="0"/>
              </a:rPr>
              <a:t>λ</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T</a:t>
            </a:r>
            <a:r>
              <a:rPr lang="en-US" sz="2400" i="1" baseline="-25000"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dirty="0" smtClean="0">
                <a:latin typeface="+mn-lt"/>
              </a:rPr>
              <a:t> of layer </a:t>
            </a:r>
            <a:r>
              <a:rPr lang="en-US" sz="2400" i="1" dirty="0" err="1" smtClean="0">
                <a:latin typeface="Times New Roman" pitchFamily="18" charset="0"/>
                <a:cs typeface="Times New Roman" pitchFamily="18" charset="0"/>
              </a:rPr>
              <a:t>i</a:t>
            </a:r>
            <a:r>
              <a:rPr lang="en-US" sz="2400" dirty="0" smtClean="0">
                <a:latin typeface="+mn-lt"/>
              </a:rPr>
              <a:t> in the radiative transfer equation. More important than the name, however, is that </a:t>
            </a:r>
            <a:r>
              <a:rPr lang="en-US" sz="2400" b="1" dirty="0" smtClean="0">
                <a:latin typeface="+mn-lt"/>
              </a:rPr>
              <a:t>the weighting function tells us how well the satellite “sees” a particular layer of the atmosphere</a:t>
            </a:r>
            <a:r>
              <a:rPr lang="en-US" sz="2400" dirty="0" smtClean="0">
                <a:latin typeface="+mn-lt"/>
              </a:rPr>
              <a:t>. It is exactly what we need to know to determine where the radiation that the satellite measures comes from.</a:t>
            </a:r>
          </a:p>
          <a:p>
            <a:endParaRPr lang="en-US" sz="2400" dirty="0">
              <a:latin typeface="+mn-lt"/>
            </a:endParaRPr>
          </a:p>
        </p:txBody>
      </p:sp>
      <p:sp>
        <p:nvSpPr>
          <p:cNvPr id="4"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of the Weighting Function</a:t>
            </a:r>
            <a:endParaRPr lang="en-US" dirty="0"/>
          </a:p>
        </p:txBody>
      </p:sp>
      <p:sp>
        <p:nvSpPr>
          <p:cNvPr id="3" name="Content Placeholder 2"/>
          <p:cNvSpPr>
            <a:spLocks noGrp="1"/>
          </p:cNvSpPr>
          <p:nvPr>
            <p:ph sz="half" idx="1"/>
          </p:nvPr>
        </p:nvSpPr>
        <p:spPr/>
        <p:txBody>
          <a:bodyPr/>
          <a:lstStyle/>
          <a:p>
            <a:r>
              <a:rPr lang="en-US" sz="2400" dirty="0" smtClean="0"/>
              <a:t>If one chooses height or the logarithm of pressure (which is nearly the same as height) as the vertical coordinate, weighting functions have nearly a Gaussian shape, at least for those channels which do not sense the surface. </a:t>
            </a:r>
          </a:p>
        </p:txBody>
      </p:sp>
      <p:pic>
        <p:nvPicPr>
          <p:cNvPr id="5" name="Picture 4"/>
          <p:cNvPicPr/>
          <p:nvPr/>
        </p:nvPicPr>
        <p:blipFill>
          <a:blip r:embed="rId2" cstate="print"/>
          <a:srcRect/>
          <a:stretch>
            <a:fillRect/>
          </a:stretch>
        </p:blipFill>
        <p:spPr bwMode="auto">
          <a:xfrm>
            <a:off x="4839942" y="1436618"/>
            <a:ext cx="4304058" cy="4649857"/>
          </a:xfrm>
          <a:prstGeom prst="rect">
            <a:avLst/>
          </a:prstGeom>
          <a:noFill/>
          <a:ln w="9525">
            <a:noFill/>
            <a:miter lim="800000"/>
            <a:headEnd/>
            <a:tailEnd/>
          </a:ln>
        </p:spPr>
      </p:pic>
      <p:sp>
        <p:nvSpPr>
          <p:cNvPr id="6"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of the Weighting Function</a:t>
            </a:r>
            <a:endParaRPr lang="en-US" dirty="0"/>
          </a:p>
        </p:txBody>
      </p:sp>
      <p:sp>
        <p:nvSpPr>
          <p:cNvPr id="3" name="Content Placeholder 2"/>
          <p:cNvSpPr>
            <a:spLocks noGrp="1"/>
          </p:cNvSpPr>
          <p:nvPr>
            <p:ph sz="half" idx="1"/>
          </p:nvPr>
        </p:nvSpPr>
        <p:spPr/>
        <p:txBody>
          <a:bodyPr/>
          <a:lstStyle/>
          <a:p>
            <a:r>
              <a:rPr lang="en-US" sz="2400" dirty="0" smtClean="0"/>
              <a:t>The </a:t>
            </a:r>
            <a:r>
              <a:rPr lang="en-US" sz="2400" b="1" dirty="0" smtClean="0"/>
              <a:t>transmittance</a:t>
            </a:r>
            <a:r>
              <a:rPr lang="en-US" sz="2400" dirty="0" smtClean="0"/>
              <a:t> increases with height because at higher altitudes there are fewer absorbing molecules between the layer and the satellite. </a:t>
            </a:r>
          </a:p>
          <a:p>
            <a:r>
              <a:rPr lang="en-US" sz="2400" dirty="0" smtClean="0"/>
              <a:t>The </a:t>
            </a:r>
            <a:r>
              <a:rPr lang="en-US" sz="2400" b="1" dirty="0" err="1" smtClean="0"/>
              <a:t>emittance</a:t>
            </a:r>
            <a:r>
              <a:rPr lang="en-US" sz="2400" dirty="0" smtClean="0"/>
              <a:t> decreases with height because at higher altitudes there are fewer molecules to emit radiation (see below). </a:t>
            </a:r>
          </a:p>
        </p:txBody>
      </p:sp>
      <p:pic>
        <p:nvPicPr>
          <p:cNvPr id="5" name="Picture 4"/>
          <p:cNvPicPr/>
          <p:nvPr/>
        </p:nvPicPr>
        <p:blipFill>
          <a:blip r:embed="rId2" cstate="print"/>
          <a:srcRect/>
          <a:stretch>
            <a:fillRect/>
          </a:stretch>
        </p:blipFill>
        <p:spPr bwMode="auto">
          <a:xfrm>
            <a:off x="4839942" y="1436618"/>
            <a:ext cx="4304058" cy="4649857"/>
          </a:xfrm>
          <a:prstGeom prst="rect">
            <a:avLst/>
          </a:prstGeom>
          <a:noFill/>
          <a:ln w="9525">
            <a:noFill/>
            <a:miter lim="800000"/>
            <a:headEnd/>
            <a:tailEnd/>
          </a:ln>
        </p:spPr>
      </p:pic>
      <p:sp>
        <p:nvSpPr>
          <p:cNvPr id="6"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of the Weighting Function</a:t>
            </a:r>
            <a:endParaRPr lang="en-US" dirty="0"/>
          </a:p>
        </p:txBody>
      </p:sp>
      <p:sp>
        <p:nvSpPr>
          <p:cNvPr id="3" name="Content Placeholder 2"/>
          <p:cNvSpPr>
            <a:spLocks noGrp="1"/>
          </p:cNvSpPr>
          <p:nvPr>
            <p:ph sz="half" idx="1"/>
          </p:nvPr>
        </p:nvSpPr>
        <p:spPr/>
        <p:txBody>
          <a:bodyPr/>
          <a:lstStyle/>
          <a:p>
            <a:r>
              <a:rPr lang="en-US" sz="2400" dirty="0" smtClean="0"/>
              <a:t>The product reaches a peak somewhere, though for surface sensing channels, the peak is below the surface. The peak of the weighing function is at the level that is best sensed by the satellite. </a:t>
            </a:r>
          </a:p>
        </p:txBody>
      </p:sp>
      <p:pic>
        <p:nvPicPr>
          <p:cNvPr id="5" name="Picture 4"/>
          <p:cNvPicPr/>
          <p:nvPr/>
        </p:nvPicPr>
        <p:blipFill>
          <a:blip r:embed="rId2" cstate="print"/>
          <a:srcRect/>
          <a:stretch>
            <a:fillRect/>
          </a:stretch>
        </p:blipFill>
        <p:spPr bwMode="auto">
          <a:xfrm>
            <a:off x="4839942" y="1436618"/>
            <a:ext cx="4304058" cy="4649857"/>
          </a:xfrm>
          <a:prstGeom prst="rect">
            <a:avLst/>
          </a:prstGeom>
          <a:noFill/>
          <a:ln w="9525">
            <a:noFill/>
            <a:miter lim="800000"/>
            <a:headEnd/>
            <a:tailEnd/>
          </a:ln>
        </p:spPr>
      </p:pic>
      <p:sp>
        <p:nvSpPr>
          <p:cNvPr id="6"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of the Weighting Function</a:t>
            </a:r>
            <a:endParaRPr lang="en-US" dirty="0"/>
          </a:p>
        </p:txBody>
      </p:sp>
      <p:sp>
        <p:nvSpPr>
          <p:cNvPr id="3" name="Content Placeholder 2"/>
          <p:cNvSpPr>
            <a:spLocks noGrp="1"/>
          </p:cNvSpPr>
          <p:nvPr>
            <p:ph sz="half" idx="1"/>
          </p:nvPr>
        </p:nvSpPr>
        <p:spPr/>
        <p:txBody>
          <a:bodyPr/>
          <a:lstStyle/>
          <a:p>
            <a:r>
              <a:rPr lang="en-US" sz="2400" dirty="0" smtClean="0"/>
              <a:t>Above the peak of the weighting function, the satellite doesn't sense the atmosphere as well because there are fewer emitting molecules. </a:t>
            </a:r>
          </a:p>
          <a:p>
            <a:r>
              <a:rPr lang="en-US" sz="2400" dirty="0" smtClean="0"/>
              <a:t>Below the peak, the emitted radiation is mostly absorbed by the atmosphere above. </a:t>
            </a:r>
          </a:p>
        </p:txBody>
      </p:sp>
      <p:pic>
        <p:nvPicPr>
          <p:cNvPr id="5" name="Picture 4"/>
          <p:cNvPicPr/>
          <p:nvPr/>
        </p:nvPicPr>
        <p:blipFill>
          <a:blip r:embed="rId2" cstate="print"/>
          <a:srcRect/>
          <a:stretch>
            <a:fillRect/>
          </a:stretch>
        </p:blipFill>
        <p:spPr bwMode="auto">
          <a:xfrm>
            <a:off x="4839942" y="1436618"/>
            <a:ext cx="4304058" cy="4649857"/>
          </a:xfrm>
          <a:prstGeom prst="rect">
            <a:avLst/>
          </a:prstGeom>
          <a:noFill/>
          <a:ln w="9525">
            <a:noFill/>
            <a:miter lim="800000"/>
            <a:headEnd/>
            <a:tailEnd/>
          </a:ln>
        </p:spPr>
      </p:pic>
      <p:sp>
        <p:nvSpPr>
          <p:cNvPr id="6"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6" name="Content Placeholder 5"/>
          <p:cNvSpPr>
            <a:spLocks noGrp="1"/>
          </p:cNvSpPr>
          <p:nvPr>
            <p:ph idx="1"/>
          </p:nvPr>
        </p:nvSpPr>
        <p:spPr/>
        <p:txBody>
          <a:bodyPr/>
          <a:lstStyle/>
          <a:p>
            <a:r>
              <a:rPr lang="en-US" sz="2200" dirty="0" smtClean="0"/>
              <a:t>In order to correctly interpret weather satellite images, or to develop algorithms to retrieve quantities from their data, one must have an idea of where the radiation sensed by the satellite originated. </a:t>
            </a:r>
          </a:p>
          <a:p>
            <a:r>
              <a:rPr lang="en-US" sz="2200" dirty="0" smtClean="0"/>
              <a:t>For most satellite instruments of interest to forecasters, the images appear to capture radiation emitted by the surface or clouds. </a:t>
            </a:r>
          </a:p>
          <a:p>
            <a:r>
              <a:rPr lang="en-US" sz="2200" dirty="0" smtClean="0"/>
              <a:t>However, this emitted radiation must travel through the atmosphere, where at least part of it is absorbed and where the air molecules emit their own radiation. </a:t>
            </a:r>
          </a:p>
          <a:p>
            <a:r>
              <a:rPr lang="en-US" sz="2200" dirty="0" smtClean="0"/>
              <a:t>This is the realm of a field called radiative transfer, that is, the transfer of electromagnetic radiation through the atmosphere. </a:t>
            </a:r>
          </a:p>
          <a:p>
            <a:endParaRPr lang="en-US" sz="2200" dirty="0"/>
          </a:p>
        </p:txBody>
      </p:sp>
      <p:sp>
        <p:nvSpPr>
          <p:cNvPr id="4"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of the Weighting Function</a:t>
            </a:r>
            <a:endParaRPr lang="en-US" dirty="0"/>
          </a:p>
        </p:txBody>
      </p:sp>
      <p:sp>
        <p:nvSpPr>
          <p:cNvPr id="3" name="Content Placeholder 2"/>
          <p:cNvSpPr>
            <a:spLocks noGrp="1"/>
          </p:cNvSpPr>
          <p:nvPr>
            <p:ph sz="half" idx="1"/>
          </p:nvPr>
        </p:nvSpPr>
        <p:spPr/>
        <p:txBody>
          <a:bodyPr/>
          <a:lstStyle/>
          <a:p>
            <a:r>
              <a:rPr lang="en-US" sz="2400" dirty="0" smtClean="0"/>
              <a:t>Unfortunately, weighting functions are broad vertically, that is, they sample a thick layer of the atmosphere, which </a:t>
            </a:r>
            <a:r>
              <a:rPr lang="en-US" sz="2400" dirty="0" err="1" smtClean="0"/>
              <a:t>smooths</a:t>
            </a:r>
            <a:r>
              <a:rPr lang="en-US" sz="2400" dirty="0" smtClean="0"/>
              <a:t> out the fine structure of the vertical temperature (or moisture) profile.</a:t>
            </a:r>
            <a:endParaRPr lang="en-US" sz="2400" dirty="0"/>
          </a:p>
        </p:txBody>
      </p:sp>
      <p:pic>
        <p:nvPicPr>
          <p:cNvPr id="5" name="Picture 4"/>
          <p:cNvPicPr/>
          <p:nvPr/>
        </p:nvPicPr>
        <p:blipFill>
          <a:blip r:embed="rId2" cstate="print"/>
          <a:srcRect/>
          <a:stretch>
            <a:fillRect/>
          </a:stretch>
        </p:blipFill>
        <p:spPr bwMode="auto">
          <a:xfrm>
            <a:off x="4839942" y="1436618"/>
            <a:ext cx="4304058" cy="4649857"/>
          </a:xfrm>
          <a:prstGeom prst="rect">
            <a:avLst/>
          </a:prstGeom>
          <a:noFill/>
          <a:ln w="9525">
            <a:noFill/>
            <a:miter lim="800000"/>
            <a:headEnd/>
            <a:tailEnd/>
          </a:ln>
        </p:spPr>
      </p:pic>
      <p:sp>
        <p:nvSpPr>
          <p:cNvPr id="6"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Connection with Absorbing Gas Molecules</a:t>
            </a:r>
            <a:endParaRPr lang="en-US" sz="3200" dirty="0"/>
          </a:p>
        </p:txBody>
      </p:sp>
      <p:sp>
        <p:nvSpPr>
          <p:cNvPr id="3" name="TextBox 2"/>
          <p:cNvSpPr txBox="1"/>
          <p:nvPr/>
        </p:nvSpPr>
        <p:spPr>
          <a:xfrm>
            <a:off x="742950" y="1409700"/>
            <a:ext cx="5819775" cy="3693319"/>
          </a:xfrm>
          <a:prstGeom prst="rect">
            <a:avLst/>
          </a:prstGeom>
          <a:noFill/>
        </p:spPr>
        <p:txBody>
          <a:bodyPr wrap="square" rtlCol="0">
            <a:spAutoFit/>
          </a:bodyPr>
          <a:lstStyle/>
          <a:p>
            <a:r>
              <a:rPr lang="en-US" dirty="0" smtClean="0">
                <a:latin typeface="+mn-lt"/>
              </a:rPr>
              <a:t>The </a:t>
            </a:r>
            <a:r>
              <a:rPr lang="en-US" dirty="0" err="1" smtClean="0">
                <a:latin typeface="+mn-lt"/>
              </a:rPr>
              <a:t>emittance</a:t>
            </a:r>
            <a:r>
              <a:rPr lang="en-US" dirty="0" smtClean="0">
                <a:latin typeface="+mn-lt"/>
              </a:rPr>
              <a:t> of a layer can be calculated as the product of two things: </a:t>
            </a:r>
            <a:r>
              <a:rPr lang="en-US" i="1" dirty="0" err="1" smtClean="0">
                <a:latin typeface="Times New Roman" pitchFamily="18" charset="0"/>
                <a:cs typeface="Times New Roman" pitchFamily="18" charset="0"/>
              </a:rPr>
              <a:t>n</a:t>
            </a:r>
            <a:r>
              <a:rPr lang="en-US" i="1" baseline="-25000" dirty="0" err="1" smtClean="0">
                <a:latin typeface="Times New Roman" pitchFamily="18" charset="0"/>
                <a:cs typeface="Times New Roman" pitchFamily="18" charset="0"/>
              </a:rPr>
              <a:t>i</a:t>
            </a:r>
            <a:r>
              <a:rPr lang="en-US" dirty="0" smtClean="0">
                <a:latin typeface="+mn-lt"/>
              </a:rPr>
              <a:t>, the number of molecules of absorbing gas per square meter in layer </a:t>
            </a:r>
            <a:r>
              <a:rPr lang="en-US" i="1" dirty="0" err="1" smtClean="0">
                <a:latin typeface="Times New Roman" pitchFamily="18" charset="0"/>
                <a:cs typeface="Times New Roman" pitchFamily="18" charset="0"/>
              </a:rPr>
              <a:t>i</a:t>
            </a:r>
            <a:r>
              <a:rPr lang="en-US" dirty="0" smtClean="0">
                <a:latin typeface="+mn-lt"/>
              </a:rPr>
              <a:t>, and </a:t>
            </a:r>
            <a:r>
              <a:rPr lang="en-US" i="1" dirty="0" err="1" smtClean="0">
                <a:latin typeface="Times New Roman" pitchFamily="18" charset="0"/>
                <a:cs typeface="Times New Roman" pitchFamily="18" charset="0"/>
              </a:rPr>
              <a:t>a</a:t>
            </a:r>
            <a:r>
              <a:rPr lang="en-US" i="1" baseline="-25000" dirty="0" err="1" smtClean="0">
                <a:latin typeface="Times New Roman" pitchFamily="18" charset="0"/>
                <a:cs typeface="Times New Roman" pitchFamily="18" charset="0"/>
              </a:rPr>
              <a:t>i</a:t>
            </a:r>
            <a:r>
              <a:rPr lang="en-US" dirty="0" smtClean="0">
                <a:latin typeface="+mn-lt"/>
              </a:rPr>
              <a:t>, the absorption cross sectional area of each gas molecule, i.e.</a:t>
            </a:r>
          </a:p>
          <a:p>
            <a:endParaRPr lang="en-US" dirty="0" smtClean="0">
              <a:latin typeface="+mn-lt"/>
            </a:endParaRPr>
          </a:p>
          <a:p>
            <a:pPr algn="ctr"/>
            <a:r>
              <a:rPr lang="el-GR" sz="2000" i="1" dirty="0" smtClean="0">
                <a:latin typeface="Times New Roman" pitchFamily="18" charset="0"/>
                <a:cs typeface="Times New Roman" pitchFamily="18" charset="0"/>
              </a:rPr>
              <a:t>ε</a:t>
            </a:r>
            <a:r>
              <a:rPr lang="en-US" sz="2000" i="1" baseline="-25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 </a:t>
            </a:r>
            <a:r>
              <a:rPr lang="en-US" sz="2000" i="1" dirty="0" err="1" smtClean="0">
                <a:latin typeface="Times New Roman" pitchFamily="18" charset="0"/>
                <a:cs typeface="Times New Roman" pitchFamily="18" charset="0"/>
              </a:rPr>
              <a:t>n</a:t>
            </a:r>
            <a:r>
              <a:rPr lang="en-US" sz="2000" i="1" baseline="-25000" dirty="0" err="1" smtClean="0">
                <a:latin typeface="Times New Roman" pitchFamily="18" charset="0"/>
                <a:cs typeface="Times New Roman" pitchFamily="18" charset="0"/>
              </a:rPr>
              <a:t>i</a:t>
            </a:r>
            <a:r>
              <a:rPr lang="en-US" sz="2000" i="1" dirty="0" err="1" smtClean="0">
                <a:latin typeface="Times New Roman" pitchFamily="18" charset="0"/>
                <a:cs typeface="Times New Roman" pitchFamily="18" charset="0"/>
              </a:rPr>
              <a:t>a</a:t>
            </a:r>
            <a:r>
              <a:rPr lang="en-US" sz="2000" i="1" baseline="-25000" dirty="0" err="1" smtClean="0">
                <a:latin typeface="Times New Roman" pitchFamily="18" charset="0"/>
                <a:cs typeface="Times New Roman" pitchFamily="18" charset="0"/>
              </a:rPr>
              <a:t>i</a:t>
            </a:r>
            <a:endParaRPr lang="en-US" sz="2000" i="1" baseline="-25000" dirty="0" smtClean="0">
              <a:latin typeface="Times New Roman" pitchFamily="18" charset="0"/>
              <a:cs typeface="Times New Roman" pitchFamily="18" charset="0"/>
            </a:endParaRPr>
          </a:p>
          <a:p>
            <a:endParaRPr lang="en-US" dirty="0" smtClean="0">
              <a:latin typeface="+mn-lt"/>
            </a:endParaRPr>
          </a:p>
          <a:p>
            <a:r>
              <a:rPr lang="en-US" dirty="0" smtClean="0">
                <a:latin typeface="+mn-lt"/>
              </a:rPr>
              <a:t>Of course, </a:t>
            </a:r>
            <a:r>
              <a:rPr lang="en-US" i="1" dirty="0" err="1" smtClean="0">
                <a:latin typeface="Times New Roman" pitchFamily="18" charset="0"/>
                <a:cs typeface="Times New Roman" pitchFamily="18" charset="0"/>
              </a:rPr>
              <a:t>a</a:t>
            </a:r>
            <a:r>
              <a:rPr lang="en-US" i="1" baseline="-25000" dirty="0" err="1" smtClean="0">
                <a:latin typeface="Times New Roman" pitchFamily="18" charset="0"/>
                <a:cs typeface="Times New Roman" pitchFamily="18" charset="0"/>
              </a:rPr>
              <a:t>i</a:t>
            </a:r>
            <a:r>
              <a:rPr lang="en-US" dirty="0" smtClean="0">
                <a:latin typeface="+mn-lt"/>
              </a:rPr>
              <a:t> is a strong function of wavelength and of the type of gas. In fact, if more than one absorbing gas is present in a layer, than we must add all the contribution of each gas: </a:t>
            </a:r>
          </a:p>
          <a:p>
            <a:endParaRPr lang="en-US" dirty="0" smtClean="0">
              <a:latin typeface="+mn-lt"/>
            </a:endParaRPr>
          </a:p>
          <a:p>
            <a:endParaRPr lang="en-US" dirty="0">
              <a:latin typeface="+mn-lt"/>
            </a:endParaRPr>
          </a:p>
        </p:txBody>
      </p:sp>
      <p:sp>
        <p:nvSpPr>
          <p:cNvPr id="4" name="Oval 3"/>
          <p:cNvSpPr/>
          <p:nvPr/>
        </p:nvSpPr>
        <p:spPr>
          <a:xfrm>
            <a:off x="6715125" y="1714500"/>
            <a:ext cx="2038350" cy="203835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162800" y="2152650"/>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58150" y="1943100"/>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96100" y="2495550"/>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62825" y="2667000"/>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991475" y="2676525"/>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258175" y="3000375"/>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258175" y="2514600"/>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10500" y="2028825"/>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800975" y="3095625"/>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77150" y="3371850"/>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086600" y="3057525"/>
            <a:ext cx="209550" cy="209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10400" y="4038600"/>
            <a:ext cx="1457325" cy="523220"/>
          </a:xfrm>
          <a:prstGeom prst="rect">
            <a:avLst/>
          </a:prstGeom>
          <a:noFill/>
        </p:spPr>
        <p:txBody>
          <a:bodyPr wrap="square" rtlCol="0">
            <a:spAutoFit/>
          </a:bodyPr>
          <a:lstStyle/>
          <a:p>
            <a:pPr algn="ctr"/>
            <a:r>
              <a:rPr lang="en-US" sz="1400" dirty="0" smtClean="0"/>
              <a:t>Cross section of radiation beam</a:t>
            </a:r>
            <a:endParaRPr lang="en-US" sz="1400" dirty="0"/>
          </a:p>
        </p:txBody>
      </p:sp>
      <p:cxnSp>
        <p:nvCxnSpPr>
          <p:cNvPr id="18" name="Straight Arrow Connector 17"/>
          <p:cNvCxnSpPr>
            <a:stCxn id="16" idx="0"/>
            <a:endCxn id="4" idx="4"/>
          </p:cNvCxnSpPr>
          <p:nvPr/>
        </p:nvCxnSpPr>
        <p:spPr>
          <a:xfrm rot="16200000" flipV="1">
            <a:off x="7593807" y="3893343"/>
            <a:ext cx="285750" cy="47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86600" y="1104900"/>
            <a:ext cx="1457325" cy="523220"/>
          </a:xfrm>
          <a:prstGeom prst="rect">
            <a:avLst/>
          </a:prstGeom>
          <a:noFill/>
        </p:spPr>
        <p:txBody>
          <a:bodyPr wrap="square" rtlCol="0">
            <a:spAutoFit/>
          </a:bodyPr>
          <a:lstStyle/>
          <a:p>
            <a:pPr algn="ctr"/>
            <a:r>
              <a:rPr lang="en-US" sz="1400" dirty="0" smtClean="0"/>
              <a:t>Absorbing molecules</a:t>
            </a:r>
            <a:endParaRPr lang="en-US" sz="1400" dirty="0"/>
          </a:p>
        </p:txBody>
      </p:sp>
      <p:cxnSp>
        <p:nvCxnSpPr>
          <p:cNvPr id="21" name="Straight Arrow Connector 20"/>
          <p:cNvCxnSpPr>
            <a:stCxn id="20" idx="2"/>
            <a:endCxn id="5" idx="7"/>
          </p:cNvCxnSpPr>
          <p:nvPr/>
        </p:nvCxnSpPr>
        <p:spPr>
          <a:xfrm rot="5400000">
            <a:off x="7300854" y="1668929"/>
            <a:ext cx="555218" cy="4736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2"/>
            <a:endCxn id="6" idx="1"/>
          </p:cNvCxnSpPr>
          <p:nvPr/>
        </p:nvCxnSpPr>
        <p:spPr>
          <a:xfrm rot="16200000" flipH="1">
            <a:off x="7779216" y="1664166"/>
            <a:ext cx="345668" cy="2735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nvGraphicFramePr>
        <p:xfrm>
          <a:off x="3095625" y="4556125"/>
          <a:ext cx="1330098" cy="539750"/>
        </p:xfrm>
        <a:graphic>
          <a:graphicData uri="http://schemas.openxmlformats.org/presentationml/2006/ole">
            <mc:AlternateContent xmlns:mc="http://schemas.openxmlformats.org/markup-compatibility/2006">
              <mc:Choice xmlns:v="urn:schemas-microsoft-com:vml" Requires="v">
                <p:oleObj spid="_x0000_s29711" name="Equation" r:id="rId3" imgW="876240" imgH="355320" progId="Equation.3">
                  <p:embed/>
                </p:oleObj>
              </mc:Choice>
              <mc:Fallback>
                <p:oleObj name="Equation" r:id="rId3" imgW="876240" imgH="3553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25" y="4556125"/>
                        <a:ext cx="1330098"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Sounding the Atmosphere</a:t>
            </a:r>
            <a:endParaRPr lang="en-US" dirty="0"/>
          </a:p>
        </p:txBody>
      </p:sp>
      <p:pic>
        <p:nvPicPr>
          <p:cNvPr id="3" name="Picture 2"/>
          <p:cNvPicPr/>
          <p:nvPr/>
        </p:nvPicPr>
        <p:blipFill>
          <a:blip r:embed="rId3" cstate="print"/>
          <a:srcRect/>
          <a:stretch>
            <a:fillRect/>
          </a:stretch>
        </p:blipFill>
        <p:spPr bwMode="auto">
          <a:xfrm>
            <a:off x="5562600" y="1651552"/>
            <a:ext cx="3252787" cy="3711023"/>
          </a:xfrm>
          <a:prstGeom prst="rect">
            <a:avLst/>
          </a:prstGeom>
          <a:noFill/>
          <a:ln w="9525">
            <a:noFill/>
            <a:miter lim="800000"/>
            <a:headEnd/>
            <a:tailEnd/>
          </a:ln>
        </p:spPr>
      </p:pic>
      <p:sp>
        <p:nvSpPr>
          <p:cNvPr id="4" name="TextBox 3"/>
          <p:cNvSpPr txBox="1"/>
          <p:nvPr/>
        </p:nvSpPr>
        <p:spPr>
          <a:xfrm>
            <a:off x="34925" y="1358900"/>
            <a:ext cx="4676775" cy="4616648"/>
          </a:xfrm>
          <a:prstGeom prst="rect">
            <a:avLst/>
          </a:prstGeom>
          <a:noFill/>
        </p:spPr>
        <p:txBody>
          <a:bodyPr wrap="square" rtlCol="0">
            <a:spAutoFit/>
          </a:bodyPr>
          <a:lstStyle/>
          <a:p>
            <a:r>
              <a:rPr lang="en-US" sz="1400" dirty="0" smtClean="0"/>
              <a:t>By changing the wavelength, we can move the peak of the weighting function up and down in the atmosphere. By choosing a set of wavelengths which have weighting function peaks that vertically sample the atmosphere, we can get information about the vertical structure of the atmosphere. By inverting the radiative transfer equation, we can retrieve information about this structure. This is known as sounding. One difficulty is that because the weighting functions are broad, fine detail in the vertical temperature structure is lost.</a:t>
            </a:r>
          </a:p>
          <a:p>
            <a:endParaRPr lang="en-US" sz="1400" dirty="0" smtClean="0"/>
          </a:p>
          <a:p>
            <a:r>
              <a:rPr lang="en-US" sz="1400" dirty="0" smtClean="0"/>
              <a:t>Note that as one changes wavelengths so that the atmosphere is more transparent, the weighting function peak moves down in the atmosphere, but the shape of the weighting function doesn't change. Eventually, the peak of the weighting function would be below the surface. This explains why surface-sensing (window) channels have an exponential shape. In truth, these weighting functions are the same as other weighting functions, but their peak is below the surface.</a:t>
            </a:r>
          </a:p>
          <a:p>
            <a:endParaRPr lang="en-US" sz="1400" dirty="0"/>
          </a:p>
        </p:txBody>
      </p:sp>
      <p:pic>
        <p:nvPicPr>
          <p:cNvPr id="5" name="Picture 5"/>
          <p:cNvPicPr>
            <a:picLocks noChangeAspect="1" noChangeArrowheads="1"/>
          </p:cNvPicPr>
          <p:nvPr/>
        </p:nvPicPr>
        <p:blipFill>
          <a:blip r:embed="rId4" cstate="print"/>
          <a:srcRect/>
          <a:stretch>
            <a:fillRect/>
          </a:stretch>
        </p:blipFill>
        <p:spPr bwMode="auto">
          <a:xfrm>
            <a:off x="4640263" y="1200150"/>
            <a:ext cx="5208587" cy="5035550"/>
          </a:xfrm>
          <a:prstGeom prst="rect">
            <a:avLst/>
          </a:prstGeom>
          <a:noFill/>
          <a:ln w="9525">
            <a:noFill/>
            <a:miter lim="800000"/>
            <a:headEnd/>
            <a:tailEnd/>
          </a:ln>
          <a:effectLst/>
        </p:spPr>
      </p:pic>
      <p:sp>
        <p:nvSpPr>
          <p:cNvPr id="6"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Radiation</a:t>
            </a:r>
            <a:endParaRPr lang="en-US" dirty="0"/>
          </a:p>
        </p:txBody>
      </p:sp>
      <p:sp>
        <p:nvSpPr>
          <p:cNvPr id="3" name="Content Placeholder 2"/>
          <p:cNvSpPr>
            <a:spLocks noGrp="1"/>
          </p:cNvSpPr>
          <p:nvPr>
            <p:ph sz="half" idx="1"/>
          </p:nvPr>
        </p:nvSpPr>
        <p:spPr/>
        <p:txBody>
          <a:bodyPr/>
          <a:lstStyle/>
          <a:p>
            <a:r>
              <a:rPr lang="en-US" sz="2400" dirty="0" smtClean="0"/>
              <a:t>Solar radiation is slightly different because neither the Earth nor the atmosphere emit radiation at solar wavelengths</a:t>
            </a:r>
          </a:p>
          <a:p>
            <a:r>
              <a:rPr lang="en-US" sz="2400" dirty="0" smtClean="0"/>
              <a:t>At solar wavelengths, radiative transfer is dominated by reflection (scattering) and absorption.</a:t>
            </a:r>
            <a:endParaRPr lang="en-US" sz="2400" dirty="0"/>
          </a:p>
        </p:txBody>
      </p:sp>
      <p:pic>
        <p:nvPicPr>
          <p:cNvPr id="5" name="Picture 3"/>
          <p:cNvPicPr>
            <a:picLocks noChangeArrowheads="1"/>
          </p:cNvPicPr>
          <p:nvPr/>
        </p:nvPicPr>
        <p:blipFill>
          <a:blip r:embed="rId2" cstate="print">
            <a:lum contrast="16000"/>
          </a:blip>
          <a:srcRect l="18656" r="18656" b="30312"/>
          <a:stretch>
            <a:fillRect/>
          </a:stretch>
        </p:blipFill>
        <p:spPr bwMode="auto">
          <a:xfrm>
            <a:off x="4561096" y="1352550"/>
            <a:ext cx="4582904" cy="3386058"/>
          </a:xfrm>
          <a:prstGeom prst="rect">
            <a:avLst/>
          </a:prstGeom>
          <a:noFill/>
          <a:ln w="9525">
            <a:noFill/>
            <a:miter lim="800000"/>
            <a:headEnd/>
            <a:tailEnd/>
          </a:ln>
        </p:spPr>
      </p:pic>
      <p:sp>
        <p:nvSpPr>
          <p:cNvPr id="6" name="TextBox 5"/>
          <p:cNvSpPr txBox="1"/>
          <p:nvPr/>
        </p:nvSpPr>
        <p:spPr>
          <a:xfrm>
            <a:off x="5667376" y="3438525"/>
            <a:ext cx="723900" cy="276999"/>
          </a:xfrm>
          <a:prstGeom prst="rect">
            <a:avLst/>
          </a:prstGeom>
          <a:noFill/>
        </p:spPr>
        <p:txBody>
          <a:bodyPr wrap="square" rtlCol="0">
            <a:spAutoFit/>
          </a:bodyPr>
          <a:lstStyle/>
          <a:p>
            <a:pPr algn="ctr"/>
            <a:r>
              <a:rPr lang="en-US" sz="1200" b="1" dirty="0" smtClean="0">
                <a:solidFill>
                  <a:srgbClr val="FF0000"/>
                </a:solidFill>
              </a:rPr>
              <a:t>Solar</a:t>
            </a:r>
            <a:endParaRPr lang="en-US" sz="1200" b="1" dirty="0">
              <a:solidFill>
                <a:srgbClr val="FF0000"/>
              </a:solidFill>
            </a:endParaRPr>
          </a:p>
        </p:txBody>
      </p:sp>
      <p:sp>
        <p:nvSpPr>
          <p:cNvPr id="7" name="TextBox 6"/>
          <p:cNvSpPr txBox="1"/>
          <p:nvPr/>
        </p:nvSpPr>
        <p:spPr>
          <a:xfrm>
            <a:off x="7048501" y="3390900"/>
            <a:ext cx="723900" cy="276999"/>
          </a:xfrm>
          <a:prstGeom prst="rect">
            <a:avLst/>
          </a:prstGeom>
          <a:noFill/>
        </p:spPr>
        <p:txBody>
          <a:bodyPr wrap="square" rtlCol="0">
            <a:spAutoFit/>
          </a:bodyPr>
          <a:lstStyle/>
          <a:p>
            <a:pPr algn="ctr"/>
            <a:r>
              <a:rPr lang="en-US" sz="1200" b="1" dirty="0" smtClean="0">
                <a:solidFill>
                  <a:srgbClr val="FF0000"/>
                </a:solidFill>
              </a:rPr>
              <a:t>Earth</a:t>
            </a:r>
            <a:endParaRPr lang="en-US" sz="1200" b="1" dirty="0">
              <a:solidFill>
                <a:srgbClr val="FF0000"/>
              </a:solidFill>
            </a:endParaRPr>
          </a:p>
        </p:txBody>
      </p:sp>
      <p:grpSp>
        <p:nvGrpSpPr>
          <p:cNvPr id="11" name="Group 10"/>
          <p:cNvGrpSpPr/>
          <p:nvPr/>
        </p:nvGrpSpPr>
        <p:grpSpPr>
          <a:xfrm>
            <a:off x="6143625" y="4276725"/>
            <a:ext cx="1304926" cy="858024"/>
            <a:chOff x="6143625" y="4276725"/>
            <a:chExt cx="1304926" cy="858024"/>
          </a:xfrm>
        </p:grpSpPr>
        <p:sp>
          <p:nvSpPr>
            <p:cNvPr id="8" name="TextBox 7"/>
            <p:cNvSpPr txBox="1"/>
            <p:nvPr/>
          </p:nvSpPr>
          <p:spPr>
            <a:xfrm>
              <a:off x="6143625" y="4857750"/>
              <a:ext cx="1304926" cy="276999"/>
            </a:xfrm>
            <a:prstGeom prst="rect">
              <a:avLst/>
            </a:prstGeom>
            <a:noFill/>
          </p:spPr>
          <p:txBody>
            <a:bodyPr wrap="square" rtlCol="0">
              <a:spAutoFit/>
            </a:bodyPr>
            <a:lstStyle/>
            <a:p>
              <a:pPr algn="ctr"/>
              <a:r>
                <a:rPr lang="en-US" sz="1200" b="1" dirty="0" smtClean="0">
                  <a:solidFill>
                    <a:srgbClr val="FF0000"/>
                  </a:solidFill>
                </a:rPr>
                <a:t>Overlap region </a:t>
              </a:r>
              <a:endParaRPr lang="en-US" sz="1200" b="1" dirty="0">
                <a:solidFill>
                  <a:srgbClr val="FF0000"/>
                </a:solidFill>
              </a:endParaRPr>
            </a:p>
          </p:txBody>
        </p:sp>
        <p:cxnSp>
          <p:nvCxnSpPr>
            <p:cNvPr id="10" name="Straight Arrow Connector 9"/>
            <p:cNvCxnSpPr>
              <a:stCxn id="8" idx="0"/>
            </p:cNvCxnSpPr>
            <p:nvPr/>
          </p:nvCxnSpPr>
          <p:spPr>
            <a:xfrm rot="16200000" flipV="1">
              <a:off x="6498432" y="4560094"/>
              <a:ext cx="581025" cy="142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Radiation</a:t>
            </a:r>
            <a:endParaRPr lang="en-US" dirty="0"/>
          </a:p>
        </p:txBody>
      </p:sp>
      <p:pic>
        <p:nvPicPr>
          <p:cNvPr id="14" name="Picture 13" descr="Sun_Icon.gif"/>
          <p:cNvPicPr>
            <a:picLocks noChangeAspect="1"/>
          </p:cNvPicPr>
          <p:nvPr/>
        </p:nvPicPr>
        <p:blipFill>
          <a:blip r:embed="rId2" cstate="print"/>
          <a:stretch>
            <a:fillRect/>
          </a:stretch>
        </p:blipFill>
        <p:spPr>
          <a:xfrm>
            <a:off x="7181850" y="704850"/>
            <a:ext cx="1257300" cy="1257300"/>
          </a:xfrm>
          <a:prstGeom prst="rect">
            <a:avLst/>
          </a:prstGeom>
        </p:spPr>
      </p:pic>
      <p:pic>
        <p:nvPicPr>
          <p:cNvPr id="15" name="Picture 14" descr="Sat_Sfc_Atmos2.gif"/>
          <p:cNvPicPr>
            <a:picLocks noChangeAspect="1"/>
          </p:cNvPicPr>
          <p:nvPr/>
        </p:nvPicPr>
        <p:blipFill>
          <a:blip r:embed="rId3" cstate="print"/>
          <a:stretch>
            <a:fillRect/>
          </a:stretch>
        </p:blipFill>
        <p:spPr>
          <a:xfrm>
            <a:off x="1266825" y="1881187"/>
            <a:ext cx="6610350" cy="3095625"/>
          </a:xfrm>
          <a:prstGeom prst="rect">
            <a:avLst/>
          </a:prstGeom>
        </p:spPr>
      </p:pic>
      <p:cxnSp>
        <p:nvCxnSpPr>
          <p:cNvPr id="17" name="Straight Arrow Connector 16"/>
          <p:cNvCxnSpPr/>
          <p:nvPr/>
        </p:nvCxnSpPr>
        <p:spPr>
          <a:xfrm rot="5400000">
            <a:off x="5410202" y="2162178"/>
            <a:ext cx="3238498" cy="158114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53050" y="4572000"/>
            <a:ext cx="1762125" cy="584775"/>
          </a:xfrm>
          <a:prstGeom prst="rect">
            <a:avLst/>
          </a:prstGeom>
          <a:noFill/>
        </p:spPr>
        <p:txBody>
          <a:bodyPr wrap="square" rtlCol="0">
            <a:spAutoFit/>
          </a:bodyPr>
          <a:lstStyle/>
          <a:p>
            <a:pPr algn="ctr"/>
            <a:r>
              <a:rPr lang="el-GR" sz="3200" b="1" i="1" dirty="0" smtClean="0">
                <a:solidFill>
                  <a:srgbClr val="FF0000"/>
                </a:solidFill>
                <a:latin typeface="Times New Roman" pitchFamily="18" charset="0"/>
                <a:cs typeface="Times New Roman" pitchFamily="18" charset="0"/>
              </a:rPr>
              <a:t>ρ</a:t>
            </a:r>
            <a:r>
              <a:rPr lang="en-US" sz="3200" b="1" i="1" baseline="-25000" dirty="0" smtClean="0">
                <a:solidFill>
                  <a:srgbClr val="FF0000"/>
                </a:solidFill>
                <a:latin typeface="Times New Roman" pitchFamily="18" charset="0"/>
                <a:cs typeface="Times New Roman" pitchFamily="18" charset="0"/>
              </a:rPr>
              <a:t>surface</a:t>
            </a:r>
            <a:endParaRPr lang="en-US" sz="3200" b="1" i="1" baseline="-25000" dirty="0">
              <a:solidFill>
                <a:srgbClr val="FF0000"/>
              </a:solidFill>
              <a:latin typeface="Times New Roman" pitchFamily="18" charset="0"/>
              <a:cs typeface="Times New Roman" pitchFamily="18" charset="0"/>
            </a:endParaRPr>
          </a:p>
        </p:txBody>
      </p:sp>
      <p:grpSp>
        <p:nvGrpSpPr>
          <p:cNvPr id="13" name="Group 12"/>
          <p:cNvGrpSpPr/>
          <p:nvPr/>
        </p:nvGrpSpPr>
        <p:grpSpPr>
          <a:xfrm>
            <a:off x="6682701" y="3060603"/>
            <a:ext cx="899199" cy="1718400"/>
            <a:chOff x="6682701" y="3060603"/>
            <a:chExt cx="899199" cy="1718400"/>
          </a:xfrm>
        </p:grpSpPr>
        <p:sp>
          <p:nvSpPr>
            <p:cNvPr id="23" name="Left Brace 22"/>
            <p:cNvSpPr/>
            <p:nvPr/>
          </p:nvSpPr>
          <p:spPr>
            <a:xfrm rot="12431938">
              <a:off x="6682701" y="3060603"/>
              <a:ext cx="281669" cy="1718400"/>
            </a:xfrm>
            <a:prstGeom prst="leftBrace">
              <a:avLst>
                <a:gd name="adj1" fmla="val 8333"/>
                <a:gd name="adj2" fmla="val 51006"/>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6810375" y="3733800"/>
              <a:ext cx="771525" cy="584775"/>
            </a:xfrm>
            <a:prstGeom prst="rect">
              <a:avLst/>
            </a:prstGeom>
            <a:noFill/>
          </p:spPr>
          <p:txBody>
            <a:bodyPr wrap="square" rtlCol="0">
              <a:spAutoFit/>
            </a:bodyPr>
            <a:lstStyle/>
            <a:p>
              <a:pPr algn="ctr"/>
              <a:r>
                <a:rPr lang="el-GR" sz="3200" b="1" i="1" dirty="0" smtClean="0">
                  <a:solidFill>
                    <a:srgbClr val="FF0000"/>
                  </a:solidFill>
                  <a:latin typeface="Times New Roman" pitchFamily="18" charset="0"/>
                  <a:cs typeface="Times New Roman" pitchFamily="18" charset="0"/>
                </a:rPr>
                <a:t>τ</a:t>
              </a:r>
              <a:r>
                <a:rPr lang="en-US" sz="3200" b="1" i="1" baseline="-25000" dirty="0" smtClean="0">
                  <a:solidFill>
                    <a:srgbClr val="FF0000"/>
                  </a:solidFill>
                  <a:latin typeface="Times New Roman" pitchFamily="18" charset="0"/>
                  <a:cs typeface="Times New Roman" pitchFamily="18" charset="0"/>
                </a:rPr>
                <a:t>1</a:t>
              </a:r>
              <a:endParaRPr lang="en-US" sz="3200" b="1" i="1" baseline="-25000" dirty="0">
                <a:solidFill>
                  <a:srgbClr val="FF0000"/>
                </a:solidFill>
                <a:latin typeface="Times New Roman" pitchFamily="18" charset="0"/>
                <a:cs typeface="Times New Roman" pitchFamily="18" charset="0"/>
              </a:endParaRPr>
            </a:p>
          </p:txBody>
        </p:sp>
      </p:grpSp>
      <p:grpSp>
        <p:nvGrpSpPr>
          <p:cNvPr id="16" name="Group 15"/>
          <p:cNvGrpSpPr/>
          <p:nvPr/>
        </p:nvGrpSpPr>
        <p:grpSpPr>
          <a:xfrm>
            <a:off x="4314828" y="2552701"/>
            <a:ext cx="1933573" cy="2420655"/>
            <a:chOff x="4314828" y="2552701"/>
            <a:chExt cx="1933573" cy="2420655"/>
          </a:xfrm>
        </p:grpSpPr>
        <p:cxnSp>
          <p:nvCxnSpPr>
            <p:cNvPr id="19" name="Straight Arrow Connector 18"/>
            <p:cNvCxnSpPr/>
            <p:nvPr/>
          </p:nvCxnSpPr>
          <p:spPr>
            <a:xfrm rot="16200000" flipV="1">
              <a:off x="4271965" y="2595564"/>
              <a:ext cx="2019299" cy="193357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Left Brace 23"/>
            <p:cNvSpPr/>
            <p:nvPr/>
          </p:nvSpPr>
          <p:spPr>
            <a:xfrm rot="18927157">
              <a:off x="5226526" y="2902615"/>
              <a:ext cx="283480" cy="2070741"/>
            </a:xfrm>
            <a:prstGeom prst="leftBrace">
              <a:avLst>
                <a:gd name="adj1" fmla="val 8333"/>
                <a:gd name="adj2" fmla="val 51006"/>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4543425" y="3914775"/>
              <a:ext cx="771525" cy="584775"/>
            </a:xfrm>
            <a:prstGeom prst="rect">
              <a:avLst/>
            </a:prstGeom>
            <a:noFill/>
          </p:spPr>
          <p:txBody>
            <a:bodyPr wrap="square" rtlCol="0">
              <a:spAutoFit/>
            </a:bodyPr>
            <a:lstStyle/>
            <a:p>
              <a:pPr algn="ctr"/>
              <a:r>
                <a:rPr lang="el-GR" sz="3200" b="1" i="1" dirty="0" smtClean="0">
                  <a:solidFill>
                    <a:srgbClr val="FF0000"/>
                  </a:solidFill>
                  <a:latin typeface="Times New Roman" pitchFamily="18" charset="0"/>
                  <a:cs typeface="Times New Roman" pitchFamily="18" charset="0"/>
                </a:rPr>
                <a:t>τ</a:t>
              </a:r>
              <a:r>
                <a:rPr lang="en-US" sz="3200" b="1" i="1" baseline="-25000" dirty="0" smtClean="0">
                  <a:solidFill>
                    <a:srgbClr val="FF0000"/>
                  </a:solidFill>
                  <a:latin typeface="Times New Roman" pitchFamily="18" charset="0"/>
                  <a:cs typeface="Times New Roman" pitchFamily="18" charset="0"/>
                </a:rPr>
                <a:t>2</a:t>
              </a:r>
              <a:endParaRPr lang="en-US" sz="3200" b="1" i="1" baseline="-25000" dirty="0">
                <a:solidFill>
                  <a:srgbClr val="FF0000"/>
                </a:solidFill>
                <a:latin typeface="Times New Roman" pitchFamily="18" charset="0"/>
                <a:cs typeface="Times New Roman" pitchFamily="18" charset="0"/>
              </a:endParaRPr>
            </a:p>
          </p:txBody>
        </p:sp>
      </p:grpSp>
      <p:sp>
        <p:nvSpPr>
          <p:cNvPr id="12"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additive="base">
                                        <p:cTn id="1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Radiation</a:t>
            </a:r>
            <a:endParaRPr lang="en-US" dirty="0"/>
          </a:p>
        </p:txBody>
      </p:sp>
      <p:pic>
        <p:nvPicPr>
          <p:cNvPr id="14" name="Picture 13" descr="Sun_Icon.gif"/>
          <p:cNvPicPr>
            <a:picLocks noChangeAspect="1"/>
          </p:cNvPicPr>
          <p:nvPr/>
        </p:nvPicPr>
        <p:blipFill>
          <a:blip r:embed="rId2" cstate="print"/>
          <a:stretch>
            <a:fillRect/>
          </a:stretch>
        </p:blipFill>
        <p:spPr>
          <a:xfrm>
            <a:off x="7181850" y="704850"/>
            <a:ext cx="1257300" cy="1257300"/>
          </a:xfrm>
          <a:prstGeom prst="rect">
            <a:avLst/>
          </a:prstGeom>
        </p:spPr>
      </p:pic>
      <p:pic>
        <p:nvPicPr>
          <p:cNvPr id="15" name="Picture 14" descr="Sat_Sfc_Atmos2.gif"/>
          <p:cNvPicPr>
            <a:picLocks noChangeAspect="1"/>
          </p:cNvPicPr>
          <p:nvPr/>
        </p:nvPicPr>
        <p:blipFill>
          <a:blip r:embed="rId3" cstate="print"/>
          <a:stretch>
            <a:fillRect/>
          </a:stretch>
        </p:blipFill>
        <p:spPr>
          <a:xfrm>
            <a:off x="1266825" y="1881187"/>
            <a:ext cx="6610350" cy="3095625"/>
          </a:xfrm>
          <a:prstGeom prst="rect">
            <a:avLst/>
          </a:prstGeom>
        </p:spPr>
      </p:pic>
      <p:pic>
        <p:nvPicPr>
          <p:cNvPr id="13" name="Picture 12" descr="clouds.gif"/>
          <p:cNvPicPr>
            <a:picLocks noChangeAspect="1"/>
          </p:cNvPicPr>
          <p:nvPr/>
        </p:nvPicPr>
        <p:blipFill>
          <a:blip r:embed="rId4" cstate="print"/>
          <a:stretch>
            <a:fillRect/>
          </a:stretch>
        </p:blipFill>
        <p:spPr>
          <a:xfrm>
            <a:off x="5629275" y="3428130"/>
            <a:ext cx="1128712" cy="686669"/>
          </a:xfrm>
          <a:prstGeom prst="rect">
            <a:avLst/>
          </a:prstGeom>
        </p:spPr>
      </p:pic>
      <p:cxnSp>
        <p:nvCxnSpPr>
          <p:cNvPr id="17" name="Straight Arrow Connector 16"/>
          <p:cNvCxnSpPr/>
          <p:nvPr/>
        </p:nvCxnSpPr>
        <p:spPr>
          <a:xfrm rot="5400000">
            <a:off x="5867402" y="1743078"/>
            <a:ext cx="2362199" cy="154305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4314830" y="2552703"/>
            <a:ext cx="1933571" cy="115252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Left Brace 22"/>
          <p:cNvSpPr/>
          <p:nvPr/>
        </p:nvSpPr>
        <p:spPr>
          <a:xfrm rot="12623321">
            <a:off x="6581000" y="3086709"/>
            <a:ext cx="296982" cy="776969"/>
          </a:xfrm>
          <a:prstGeom prst="leftBrace">
            <a:avLst>
              <a:gd name="adj1" fmla="val 8333"/>
              <a:gd name="adj2" fmla="val 51006"/>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p:cNvSpPr/>
          <p:nvPr/>
        </p:nvSpPr>
        <p:spPr>
          <a:xfrm rot="18101455">
            <a:off x="5399035" y="2825729"/>
            <a:ext cx="283480" cy="1374555"/>
          </a:xfrm>
          <a:prstGeom prst="leftBrace">
            <a:avLst>
              <a:gd name="adj1" fmla="val 8333"/>
              <a:gd name="adj2" fmla="val 51006"/>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5534025" y="3952875"/>
            <a:ext cx="1533525" cy="584775"/>
          </a:xfrm>
          <a:prstGeom prst="rect">
            <a:avLst/>
          </a:prstGeom>
          <a:noFill/>
        </p:spPr>
        <p:txBody>
          <a:bodyPr wrap="square" rtlCol="0">
            <a:spAutoFit/>
          </a:bodyPr>
          <a:lstStyle/>
          <a:p>
            <a:pPr algn="ctr"/>
            <a:r>
              <a:rPr lang="el-GR" sz="3200" b="1" i="1" dirty="0" smtClean="0">
                <a:solidFill>
                  <a:srgbClr val="FF0000"/>
                </a:solidFill>
                <a:latin typeface="Times New Roman" pitchFamily="18" charset="0"/>
                <a:cs typeface="Times New Roman" pitchFamily="18" charset="0"/>
              </a:rPr>
              <a:t>ρ</a:t>
            </a:r>
            <a:r>
              <a:rPr lang="en-US" sz="3200" b="1" i="1" baseline="-25000" dirty="0" smtClean="0">
                <a:solidFill>
                  <a:srgbClr val="FF0000"/>
                </a:solidFill>
                <a:latin typeface="Times New Roman" pitchFamily="18" charset="0"/>
                <a:cs typeface="Times New Roman" pitchFamily="18" charset="0"/>
              </a:rPr>
              <a:t>cloud</a:t>
            </a:r>
            <a:endParaRPr lang="en-US" sz="3200" b="1" i="1" baseline="-25000" dirty="0">
              <a:solidFill>
                <a:srgbClr val="FF0000"/>
              </a:solidFill>
              <a:latin typeface="Times New Roman" pitchFamily="18" charset="0"/>
              <a:cs typeface="Times New Roman" pitchFamily="18" charset="0"/>
            </a:endParaRPr>
          </a:p>
        </p:txBody>
      </p:sp>
      <p:sp>
        <p:nvSpPr>
          <p:cNvPr id="26" name="TextBox 25"/>
          <p:cNvSpPr txBox="1"/>
          <p:nvPr/>
        </p:nvSpPr>
        <p:spPr>
          <a:xfrm>
            <a:off x="6715125" y="3257550"/>
            <a:ext cx="771525" cy="584775"/>
          </a:xfrm>
          <a:prstGeom prst="rect">
            <a:avLst/>
          </a:prstGeom>
          <a:noFill/>
        </p:spPr>
        <p:txBody>
          <a:bodyPr wrap="square" rtlCol="0">
            <a:spAutoFit/>
          </a:bodyPr>
          <a:lstStyle/>
          <a:p>
            <a:pPr algn="ctr"/>
            <a:r>
              <a:rPr lang="el-GR" sz="3200" b="1" i="1" dirty="0" smtClean="0">
                <a:solidFill>
                  <a:srgbClr val="FF0000"/>
                </a:solidFill>
                <a:latin typeface="Times New Roman" pitchFamily="18" charset="0"/>
                <a:cs typeface="Times New Roman" pitchFamily="18" charset="0"/>
              </a:rPr>
              <a:t>τ</a:t>
            </a:r>
            <a:r>
              <a:rPr lang="en-US" sz="3200" b="1" i="1" baseline="-25000" dirty="0" smtClean="0">
                <a:solidFill>
                  <a:srgbClr val="FF0000"/>
                </a:solidFill>
                <a:latin typeface="Times New Roman" pitchFamily="18" charset="0"/>
                <a:cs typeface="Times New Roman" pitchFamily="18" charset="0"/>
              </a:rPr>
              <a:t>1</a:t>
            </a:r>
            <a:endParaRPr lang="en-US" sz="3200" b="1" i="1" baseline="-25000" dirty="0">
              <a:solidFill>
                <a:srgbClr val="FF0000"/>
              </a:solidFill>
              <a:latin typeface="Times New Roman" pitchFamily="18" charset="0"/>
              <a:cs typeface="Times New Roman" pitchFamily="18" charset="0"/>
            </a:endParaRPr>
          </a:p>
        </p:txBody>
      </p:sp>
      <p:sp>
        <p:nvSpPr>
          <p:cNvPr id="27" name="TextBox 26"/>
          <p:cNvSpPr txBox="1"/>
          <p:nvPr/>
        </p:nvSpPr>
        <p:spPr>
          <a:xfrm>
            <a:off x="4914900" y="3476625"/>
            <a:ext cx="771525" cy="584775"/>
          </a:xfrm>
          <a:prstGeom prst="rect">
            <a:avLst/>
          </a:prstGeom>
          <a:noFill/>
        </p:spPr>
        <p:txBody>
          <a:bodyPr wrap="square" rtlCol="0">
            <a:spAutoFit/>
          </a:bodyPr>
          <a:lstStyle/>
          <a:p>
            <a:pPr algn="ctr"/>
            <a:r>
              <a:rPr lang="el-GR" sz="3200" b="1" i="1" dirty="0" smtClean="0">
                <a:solidFill>
                  <a:srgbClr val="FF0000"/>
                </a:solidFill>
                <a:latin typeface="Times New Roman" pitchFamily="18" charset="0"/>
                <a:cs typeface="Times New Roman" pitchFamily="18" charset="0"/>
              </a:rPr>
              <a:t>τ</a:t>
            </a:r>
            <a:r>
              <a:rPr lang="en-US" sz="3200" b="1" i="1" baseline="-25000" dirty="0" smtClean="0">
                <a:solidFill>
                  <a:srgbClr val="FF0000"/>
                </a:solidFill>
                <a:latin typeface="Times New Roman" pitchFamily="18" charset="0"/>
                <a:cs typeface="Times New Roman" pitchFamily="18" charset="0"/>
              </a:rPr>
              <a:t>2</a:t>
            </a:r>
            <a:endParaRPr lang="en-US" sz="3200" b="1" i="1" baseline="-25000" dirty="0">
              <a:solidFill>
                <a:srgbClr val="FF0000"/>
              </a:solidFill>
              <a:latin typeface="Times New Roman" pitchFamily="18" charset="0"/>
              <a:cs typeface="Times New Roman" pitchFamily="18" charset="0"/>
            </a:endParaRPr>
          </a:p>
        </p:txBody>
      </p:sp>
      <p:sp>
        <p:nvSpPr>
          <p:cNvPr id="16"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some algorithms</a:t>
            </a:r>
            <a:endParaRPr lang="en-US" dirty="0"/>
          </a:p>
        </p:txBody>
      </p:sp>
      <p:sp>
        <p:nvSpPr>
          <p:cNvPr id="3" name="Content Placeholder 2"/>
          <p:cNvSpPr>
            <a:spLocks noGrp="1"/>
          </p:cNvSpPr>
          <p:nvPr>
            <p:ph idx="1"/>
          </p:nvPr>
        </p:nvSpPr>
        <p:spPr/>
        <p:txBody>
          <a:bodyPr/>
          <a:lstStyle/>
          <a:p>
            <a:r>
              <a:rPr lang="en-US" dirty="0" smtClean="0"/>
              <a:t>Nearly all satellite retrieval algorithms exploit some spectral feature of the atmosphere or surface</a:t>
            </a:r>
          </a:p>
          <a:p>
            <a:r>
              <a:rPr lang="en-US" dirty="0" smtClean="0"/>
              <a:t>The best source of information about an algorithm is the Algorithm Theoretical Basis Document (ATBD). </a:t>
            </a:r>
          </a:p>
          <a:p>
            <a:r>
              <a:rPr lang="en-US" dirty="0" smtClean="0"/>
              <a:t>GOES-R products: </a:t>
            </a:r>
            <a:br>
              <a:rPr lang="en-US" dirty="0" smtClean="0"/>
            </a:br>
            <a:r>
              <a:rPr lang="en-US" dirty="0" smtClean="0">
                <a:hlinkClick r:id="rId2"/>
              </a:rPr>
              <a:t>http://www.goes-r.gov/products/list.html</a:t>
            </a:r>
            <a:r>
              <a:rPr lang="en-US" dirty="0" smtClean="0"/>
              <a:t> </a:t>
            </a:r>
            <a:endParaRPr lang="en-US" dirty="0"/>
          </a:p>
        </p:txBody>
      </p:sp>
      <p:sp>
        <p:nvSpPr>
          <p:cNvPr id="4"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Sea Surface Temperature</a:t>
            </a:r>
            <a:endParaRPr lang="en-US" dirty="0"/>
          </a:p>
        </p:txBody>
      </p:sp>
      <p:sp>
        <p:nvSpPr>
          <p:cNvPr id="3" name="Content Placeholder 2"/>
          <p:cNvSpPr>
            <a:spLocks noGrp="1"/>
          </p:cNvSpPr>
          <p:nvPr>
            <p:ph idx="1"/>
          </p:nvPr>
        </p:nvSpPr>
        <p:spPr>
          <a:xfrm>
            <a:off x="457200" y="1600200"/>
            <a:ext cx="4114800" cy="4525963"/>
          </a:xfrm>
        </p:spPr>
        <p:txBody>
          <a:bodyPr/>
          <a:lstStyle/>
          <a:p>
            <a:r>
              <a:rPr lang="en-US" sz="2400" dirty="0" smtClean="0"/>
              <a:t>The 12 </a:t>
            </a:r>
            <a:r>
              <a:rPr lang="en-US" sz="2400" dirty="0" smtClean="0">
                <a:sym typeface="Symbol"/>
              </a:rPr>
              <a:t>m channel is more affected by water vapor than the 11 m channel </a:t>
            </a:r>
          </a:p>
          <a:p>
            <a:r>
              <a:rPr lang="en-US" sz="2400" dirty="0" smtClean="0">
                <a:sym typeface="Symbol"/>
              </a:rPr>
              <a:t>A quick correction can be found:</a:t>
            </a:r>
            <a:br>
              <a:rPr lang="en-US" sz="2400" dirty="0" smtClean="0">
                <a:sym typeface="Symbol"/>
              </a:rPr>
            </a:br>
            <a:r>
              <a:rPr lang="en-US" sz="2400" i="1" dirty="0" smtClean="0">
                <a:latin typeface="Times New Roman" pitchFamily="18" charset="0"/>
                <a:cs typeface="Times New Roman" pitchFamily="18" charset="0"/>
                <a:sym typeface="Symbol"/>
              </a:rPr>
              <a:t>SST</a:t>
            </a:r>
            <a:r>
              <a:rPr lang="en-US" sz="2400" dirty="0" smtClean="0">
                <a:latin typeface="Times New Roman" pitchFamily="18" charset="0"/>
                <a:cs typeface="Times New Roman" pitchFamily="18" charset="0"/>
                <a:sym typeface="Symbol"/>
              </a:rPr>
              <a:t> ≈ </a:t>
            </a:r>
            <a:r>
              <a:rPr lang="en-US" sz="2400" i="1" dirty="0" smtClean="0">
                <a:latin typeface="Times New Roman" pitchFamily="18" charset="0"/>
                <a:cs typeface="Times New Roman" pitchFamily="18" charset="0"/>
                <a:sym typeface="Symbol"/>
              </a:rPr>
              <a:t>T</a:t>
            </a:r>
            <a:r>
              <a:rPr lang="en-US" sz="2400" i="1" baseline="-25000" dirty="0" smtClean="0">
                <a:latin typeface="Times New Roman" pitchFamily="18" charset="0"/>
                <a:cs typeface="Times New Roman" pitchFamily="18" charset="0"/>
                <a:sym typeface="Symbol"/>
              </a:rPr>
              <a:t>11</a:t>
            </a:r>
            <a:r>
              <a:rPr lang="en-US" sz="2400" dirty="0" smtClean="0">
                <a:latin typeface="Times New Roman" pitchFamily="18" charset="0"/>
                <a:cs typeface="Times New Roman" pitchFamily="18" charset="0"/>
                <a:sym typeface="Symbol"/>
              </a:rPr>
              <a:t> + </a:t>
            </a:r>
            <a:r>
              <a:rPr lang="en-US" sz="2400" i="1" dirty="0" smtClean="0">
                <a:latin typeface="Times New Roman" pitchFamily="18" charset="0"/>
                <a:cs typeface="Times New Roman" pitchFamily="18" charset="0"/>
                <a:sym typeface="Symbol"/>
              </a:rPr>
              <a:t>k</a:t>
            </a:r>
            <a:r>
              <a:rPr lang="en-US" sz="2400" dirty="0" smtClean="0">
                <a:latin typeface="Times New Roman" pitchFamily="18" charset="0"/>
                <a:cs typeface="Times New Roman" pitchFamily="18" charset="0"/>
                <a:sym typeface="Symbol"/>
              </a:rPr>
              <a:t>(</a:t>
            </a:r>
            <a:r>
              <a:rPr lang="en-US" sz="2400" i="1" dirty="0" smtClean="0">
                <a:latin typeface="Times New Roman" pitchFamily="18" charset="0"/>
                <a:cs typeface="Times New Roman" pitchFamily="18" charset="0"/>
                <a:sym typeface="Symbol"/>
              </a:rPr>
              <a:t>T</a:t>
            </a:r>
            <a:r>
              <a:rPr lang="en-US" sz="2400" i="1" baseline="-25000" dirty="0" smtClean="0">
                <a:latin typeface="Times New Roman" pitchFamily="18" charset="0"/>
                <a:cs typeface="Times New Roman" pitchFamily="18" charset="0"/>
                <a:sym typeface="Symbol"/>
              </a:rPr>
              <a:t>11</a:t>
            </a:r>
            <a:r>
              <a:rPr lang="en-US" sz="2400" dirty="0" smtClean="0">
                <a:latin typeface="Times New Roman" pitchFamily="18" charset="0"/>
                <a:cs typeface="Times New Roman" pitchFamily="18" charset="0"/>
                <a:sym typeface="Symbol"/>
              </a:rPr>
              <a:t> – </a:t>
            </a:r>
            <a:r>
              <a:rPr lang="en-US" sz="2400" i="1" dirty="0" smtClean="0">
                <a:latin typeface="Times New Roman" pitchFamily="18" charset="0"/>
                <a:cs typeface="Times New Roman" pitchFamily="18" charset="0"/>
                <a:sym typeface="Symbol"/>
              </a:rPr>
              <a:t>T</a:t>
            </a:r>
            <a:r>
              <a:rPr lang="en-US" sz="2400" i="1" baseline="-25000" dirty="0" smtClean="0">
                <a:latin typeface="Times New Roman" pitchFamily="18" charset="0"/>
                <a:cs typeface="Times New Roman" pitchFamily="18" charset="0"/>
                <a:sym typeface="Symbol"/>
              </a:rPr>
              <a:t>12</a:t>
            </a:r>
            <a:r>
              <a:rPr lang="en-US" sz="2400" dirty="0" smtClean="0">
                <a:latin typeface="Times New Roman" pitchFamily="18" charset="0"/>
                <a:cs typeface="Times New Roman" pitchFamily="18" charset="0"/>
                <a:sym typeface="Symbol"/>
              </a:rPr>
              <a:t>)</a:t>
            </a:r>
          </a:p>
          <a:p>
            <a:r>
              <a:rPr lang="en-US" sz="2400" dirty="0" smtClean="0">
                <a:cs typeface="Times New Roman" pitchFamily="18" charset="0"/>
                <a:sym typeface="Symbol"/>
              </a:rPr>
              <a:t>Often physics is used to justify regression equations or other mathematical techniques, which become the official algorithm (see ATBD)</a:t>
            </a:r>
            <a:endParaRPr lang="en-US" sz="2400" dirty="0" smtClean="0">
              <a:latin typeface="Times New Roman" pitchFamily="18" charset="0"/>
              <a:cs typeface="Times New Roman" pitchFamily="18" charset="0"/>
              <a:sym typeface="Symbol"/>
            </a:endParaRPr>
          </a:p>
        </p:txBody>
      </p:sp>
      <p:pic>
        <p:nvPicPr>
          <p:cNvPr id="4" name="Picture 3"/>
          <p:cNvPicPr/>
          <p:nvPr/>
        </p:nvPicPr>
        <p:blipFill>
          <a:blip r:embed="rId2" cstate="print"/>
          <a:srcRect/>
          <a:stretch>
            <a:fillRect/>
          </a:stretch>
        </p:blipFill>
        <p:spPr bwMode="auto">
          <a:xfrm>
            <a:off x="4500563" y="1614489"/>
            <a:ext cx="4457699" cy="3328988"/>
          </a:xfrm>
          <a:prstGeom prst="rect">
            <a:avLst/>
          </a:prstGeom>
          <a:noFill/>
          <a:ln w="9525">
            <a:noFill/>
            <a:miter lim="800000"/>
            <a:headEnd/>
            <a:tailEnd/>
          </a:ln>
        </p:spPr>
      </p:pic>
      <p:sp>
        <p:nvSpPr>
          <p:cNvPr id="5"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Sea Surface Temperature</a:t>
            </a:r>
            <a:endParaRPr lang="en-US" dirty="0"/>
          </a:p>
        </p:txBody>
      </p:sp>
      <p:pic>
        <p:nvPicPr>
          <p:cNvPr id="48130" name="Picture 2"/>
          <p:cNvPicPr>
            <a:picLocks noChangeAspect="1" noChangeArrowheads="1"/>
          </p:cNvPicPr>
          <p:nvPr/>
        </p:nvPicPr>
        <p:blipFill>
          <a:blip r:embed="rId2" cstate="print"/>
          <a:srcRect/>
          <a:stretch>
            <a:fillRect/>
          </a:stretch>
        </p:blipFill>
        <p:spPr bwMode="auto">
          <a:xfrm>
            <a:off x="2528888" y="1155294"/>
            <a:ext cx="4029075" cy="4747032"/>
          </a:xfrm>
          <a:prstGeom prst="rect">
            <a:avLst/>
          </a:prstGeom>
          <a:noFill/>
          <a:ln w="9525">
            <a:noFill/>
            <a:miter lim="800000"/>
            <a:headEnd/>
            <a:tailEnd/>
          </a:ln>
        </p:spPr>
      </p:pic>
      <p:sp>
        <p:nvSpPr>
          <p:cNvPr id="7"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Cloud-Top Height</a:t>
            </a:r>
            <a:endParaRPr lang="en-US" dirty="0"/>
          </a:p>
        </p:txBody>
      </p:sp>
      <p:sp>
        <p:nvSpPr>
          <p:cNvPr id="3" name="Content Placeholder 2"/>
          <p:cNvSpPr>
            <a:spLocks noGrp="1"/>
          </p:cNvSpPr>
          <p:nvPr>
            <p:ph idx="1"/>
          </p:nvPr>
        </p:nvSpPr>
        <p:spPr>
          <a:xfrm>
            <a:off x="457200" y="1600200"/>
            <a:ext cx="4114800" cy="4525963"/>
          </a:xfrm>
        </p:spPr>
        <p:txBody>
          <a:bodyPr/>
          <a:lstStyle/>
          <a:p>
            <a:r>
              <a:rPr lang="en-US" sz="2400" dirty="0" smtClean="0"/>
              <a:t>The 11.2, 12.3, and 13.3 </a:t>
            </a:r>
            <a:r>
              <a:rPr lang="en-US" sz="2400" dirty="0" smtClean="0">
                <a:sym typeface="Symbol"/>
              </a:rPr>
              <a:t>m channels are used to nail down the cloud-top temperature, accounting for the emissivity of the cloud</a:t>
            </a:r>
            <a:r>
              <a:rPr lang="en-US" sz="2400" dirty="0" smtClean="0"/>
              <a:t> </a:t>
            </a:r>
            <a:r>
              <a:rPr lang="en-US" sz="2400" dirty="0" smtClean="0">
                <a:sym typeface="Symbol"/>
              </a:rPr>
              <a:t>and for absorption above the cloud</a:t>
            </a:r>
          </a:p>
          <a:p>
            <a:r>
              <a:rPr lang="en-US" sz="2400" dirty="0" smtClean="0">
                <a:sym typeface="Symbol"/>
              </a:rPr>
              <a:t>In a model sounding, the height of the cloud-top temperature is found and used as the height of the cloud top</a:t>
            </a:r>
            <a:endParaRPr lang="en-US" sz="2400" dirty="0"/>
          </a:p>
        </p:txBody>
      </p:sp>
      <p:pic>
        <p:nvPicPr>
          <p:cNvPr id="4" name="Picture 3"/>
          <p:cNvPicPr/>
          <p:nvPr/>
        </p:nvPicPr>
        <p:blipFill>
          <a:blip r:embed="rId2" cstate="print"/>
          <a:srcRect/>
          <a:stretch>
            <a:fillRect/>
          </a:stretch>
        </p:blipFill>
        <p:spPr bwMode="auto">
          <a:xfrm>
            <a:off x="4986338" y="1457326"/>
            <a:ext cx="3614737" cy="2486024"/>
          </a:xfrm>
          <a:prstGeom prst="rect">
            <a:avLst/>
          </a:prstGeom>
          <a:noFill/>
          <a:ln w="9525">
            <a:noFill/>
            <a:miter lim="800000"/>
            <a:headEnd/>
            <a:tailEnd/>
          </a:ln>
        </p:spPr>
      </p:pic>
      <p:grpSp>
        <p:nvGrpSpPr>
          <p:cNvPr id="34" name="Group 33"/>
          <p:cNvGrpSpPr/>
          <p:nvPr/>
        </p:nvGrpSpPr>
        <p:grpSpPr>
          <a:xfrm>
            <a:off x="5638800" y="3700463"/>
            <a:ext cx="2967038" cy="2545794"/>
            <a:chOff x="5019675" y="3700463"/>
            <a:chExt cx="2967038" cy="2545794"/>
          </a:xfrm>
        </p:grpSpPr>
        <p:sp>
          <p:nvSpPr>
            <p:cNvPr id="23" name="TextBox 22"/>
            <p:cNvSpPr txBox="1"/>
            <p:nvPr/>
          </p:nvSpPr>
          <p:spPr>
            <a:xfrm>
              <a:off x="5429250" y="3700463"/>
              <a:ext cx="300038" cy="369332"/>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Z</a:t>
              </a:r>
              <a:endParaRPr lang="en-US" i="1" dirty="0">
                <a:latin typeface="Times New Roman" pitchFamily="18" charset="0"/>
                <a:cs typeface="Times New Roman" pitchFamily="18" charset="0"/>
              </a:endParaRPr>
            </a:p>
          </p:txBody>
        </p:sp>
        <p:grpSp>
          <p:nvGrpSpPr>
            <p:cNvPr id="33" name="Group 32"/>
            <p:cNvGrpSpPr/>
            <p:nvPr/>
          </p:nvGrpSpPr>
          <p:grpSpPr>
            <a:xfrm>
              <a:off x="5019675" y="4071937"/>
              <a:ext cx="2967038" cy="2174320"/>
              <a:chOff x="5019675" y="4071937"/>
              <a:chExt cx="2967038" cy="2174320"/>
            </a:xfrm>
          </p:grpSpPr>
          <p:cxnSp>
            <p:nvCxnSpPr>
              <p:cNvPr id="12" name="Straight Connector 11"/>
              <p:cNvCxnSpPr/>
              <p:nvPr/>
            </p:nvCxnSpPr>
            <p:spPr>
              <a:xfrm rot="16200000" flipH="1">
                <a:off x="4714875" y="4957762"/>
                <a:ext cx="1800225" cy="28575"/>
              </a:xfrm>
              <a:prstGeom prst="line">
                <a:avLst/>
              </a:prstGeom>
              <a:ln w="254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5614987" y="5829300"/>
                <a:ext cx="1800225" cy="28575"/>
              </a:xfrm>
              <a:prstGeom prst="line">
                <a:avLst/>
              </a:prstGeom>
              <a:ln w="254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16200000" flipV="1">
                <a:off x="5964840" y="4788886"/>
                <a:ext cx="1196239" cy="914867"/>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16200000" flipV="1">
                <a:off x="5845972" y="4395789"/>
                <a:ext cx="514351" cy="9523"/>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7529513" y="5629275"/>
                <a:ext cx="457200" cy="369332"/>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T</a:t>
                </a:r>
                <a:endParaRPr lang="en-US" i="1" dirty="0">
                  <a:latin typeface="Times New Roman" pitchFamily="18" charset="0"/>
                  <a:cs typeface="Times New Roman" pitchFamily="18" charset="0"/>
                </a:endParaRPr>
              </a:p>
            </p:txBody>
          </p:sp>
          <p:sp>
            <p:nvSpPr>
              <p:cNvPr id="25" name="TextBox 24"/>
              <p:cNvSpPr txBox="1"/>
              <p:nvPr/>
            </p:nvSpPr>
            <p:spPr>
              <a:xfrm>
                <a:off x="6300788" y="5876925"/>
                <a:ext cx="457200" cy="369332"/>
              </a:xfrm>
              <a:prstGeom prst="rect">
                <a:avLst/>
              </a:prstGeom>
              <a:noFill/>
            </p:spPr>
            <p:txBody>
              <a:bodyPr wrap="square" rtlCol="0">
                <a:spAutoFit/>
              </a:bodyPr>
              <a:lstStyle/>
              <a:p>
                <a:pPr algn="ctr"/>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c</a:t>
                </a:r>
                <a:endParaRPr lang="en-US" i="1" baseline="-25000" dirty="0">
                  <a:latin typeface="Times New Roman" pitchFamily="18" charset="0"/>
                  <a:cs typeface="Times New Roman" pitchFamily="18" charset="0"/>
                </a:endParaRPr>
              </a:p>
            </p:txBody>
          </p:sp>
          <p:sp>
            <p:nvSpPr>
              <p:cNvPr id="26" name="TextBox 25"/>
              <p:cNvSpPr txBox="1"/>
              <p:nvPr/>
            </p:nvSpPr>
            <p:spPr>
              <a:xfrm>
                <a:off x="5019675" y="5019675"/>
                <a:ext cx="504824" cy="369332"/>
              </a:xfrm>
              <a:prstGeom prst="rect">
                <a:avLst/>
              </a:prstGeom>
              <a:noFill/>
            </p:spPr>
            <p:txBody>
              <a:bodyPr wrap="square" rtlCol="0">
                <a:spAutoFit/>
              </a:bodyPr>
              <a:lstStyle/>
              <a:p>
                <a:pPr algn="ctr"/>
                <a:r>
                  <a:rPr lang="en-US" i="1" dirty="0" err="1" smtClean="0">
                    <a:latin typeface="Times New Roman" pitchFamily="18" charset="0"/>
                    <a:cs typeface="Times New Roman" pitchFamily="18" charset="0"/>
                  </a:rPr>
                  <a:t>Z</a:t>
                </a:r>
                <a:r>
                  <a:rPr lang="en-US" i="1" baseline="-25000" dirty="0" err="1" smtClean="0">
                    <a:latin typeface="Times New Roman" pitchFamily="18" charset="0"/>
                    <a:cs typeface="Times New Roman" pitchFamily="18" charset="0"/>
                  </a:rPr>
                  <a:t>c</a:t>
                </a:r>
                <a:endParaRPr lang="en-US" i="1" baseline="-25000" dirty="0">
                  <a:latin typeface="Times New Roman" pitchFamily="18" charset="0"/>
                  <a:cs typeface="Times New Roman" pitchFamily="18" charset="0"/>
                </a:endParaRPr>
              </a:p>
            </p:txBody>
          </p:sp>
          <p:cxnSp>
            <p:nvCxnSpPr>
              <p:cNvPr id="28" name="Straight Connector 27"/>
              <p:cNvCxnSpPr/>
              <p:nvPr/>
            </p:nvCxnSpPr>
            <p:spPr>
              <a:xfrm>
                <a:off x="5524499" y="5213866"/>
                <a:ext cx="1519239" cy="1059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5816207" y="5212021"/>
                <a:ext cx="1462743" cy="1125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sp>
        <p:nvSpPr>
          <p:cNvPr id="32"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Satellites Measure?</a:t>
            </a:r>
            <a:endParaRPr lang="en-US" dirty="0"/>
          </a:p>
        </p:txBody>
      </p:sp>
      <p:sp>
        <p:nvSpPr>
          <p:cNvPr id="3" name="Content Placeholder 2"/>
          <p:cNvSpPr>
            <a:spLocks noGrp="1"/>
          </p:cNvSpPr>
          <p:nvPr>
            <p:ph sz="half" idx="1"/>
          </p:nvPr>
        </p:nvSpPr>
        <p:spPr>
          <a:xfrm>
            <a:off x="457200" y="1600200"/>
            <a:ext cx="8072438" cy="4525963"/>
          </a:xfrm>
        </p:spPr>
        <p:txBody>
          <a:bodyPr/>
          <a:lstStyle/>
          <a:p>
            <a:r>
              <a:rPr lang="en-US" dirty="0" smtClean="0"/>
              <a:t>Electromagnetic radiation</a:t>
            </a:r>
          </a:p>
          <a:p>
            <a:r>
              <a:rPr lang="en-US" dirty="0" smtClean="0"/>
              <a:t>That’s all, just electromagnetic radiation</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371601" y="3128420"/>
            <a:ext cx="6586537" cy="3068223"/>
          </a:xfrm>
          <a:prstGeom prst="rect">
            <a:avLst/>
          </a:prstGeom>
          <a:noFill/>
          <a:ln w="9525">
            <a:noFill/>
            <a:miter lim="800000"/>
            <a:headEnd/>
            <a:tailEnd/>
          </a:ln>
        </p:spPr>
      </p:pic>
      <p:sp>
        <p:nvSpPr>
          <p:cNvPr id="6"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Cloud-Top Height</a:t>
            </a:r>
            <a:endParaRPr lang="en-US" dirty="0"/>
          </a:p>
        </p:txBody>
      </p:sp>
      <p:pic>
        <p:nvPicPr>
          <p:cNvPr id="47106" name="Picture 2"/>
          <p:cNvPicPr>
            <a:picLocks noChangeAspect="1" noChangeArrowheads="1"/>
          </p:cNvPicPr>
          <p:nvPr/>
        </p:nvPicPr>
        <p:blipFill>
          <a:blip r:embed="rId2" cstate="print"/>
          <a:srcRect/>
          <a:stretch>
            <a:fillRect/>
          </a:stretch>
        </p:blipFill>
        <p:spPr bwMode="auto">
          <a:xfrm>
            <a:off x="0" y="1300163"/>
            <a:ext cx="9144460" cy="4857750"/>
          </a:xfrm>
          <a:prstGeom prst="rect">
            <a:avLst/>
          </a:prstGeom>
          <a:noFill/>
          <a:ln w="9525">
            <a:noFill/>
            <a:miter lim="800000"/>
            <a:headEnd/>
            <a:tailEnd/>
          </a:ln>
        </p:spPr>
      </p:pic>
      <p:sp>
        <p:nvSpPr>
          <p:cNvPr id="19"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Total Ozone</a:t>
            </a:r>
            <a:endParaRPr lang="en-US" dirty="0"/>
          </a:p>
        </p:txBody>
      </p:sp>
      <p:sp>
        <p:nvSpPr>
          <p:cNvPr id="3" name="Content Placeholder 2"/>
          <p:cNvSpPr>
            <a:spLocks noGrp="1"/>
          </p:cNvSpPr>
          <p:nvPr>
            <p:ph idx="1"/>
          </p:nvPr>
        </p:nvSpPr>
        <p:spPr/>
        <p:txBody>
          <a:bodyPr/>
          <a:lstStyle/>
          <a:p>
            <a:r>
              <a:rPr lang="en-US" sz="2400" dirty="0" smtClean="0"/>
              <a:t>Uses 6.15, 7.0, 7.4, 9.7, 10.35, 11.2, 12.3, and 13.3 </a:t>
            </a:r>
            <a:r>
              <a:rPr lang="en-US" sz="2400" dirty="0" smtClean="0">
                <a:sym typeface="Symbol"/>
              </a:rPr>
              <a:t>m and model temperature profiles</a:t>
            </a:r>
          </a:p>
          <a:p>
            <a:r>
              <a:rPr lang="en-US" sz="2400" dirty="0" smtClean="0">
                <a:sym typeface="Symbol"/>
              </a:rPr>
              <a:t>The basic idea is that if you know the temperature of the  layers where the ozone lives, you can calculate how much ozone is there</a:t>
            </a:r>
            <a:endParaRPr lang="en-US" sz="2400" dirty="0"/>
          </a:p>
        </p:txBody>
      </p:sp>
      <p:pic>
        <p:nvPicPr>
          <p:cNvPr id="44035" name="Picture 3"/>
          <p:cNvPicPr>
            <a:picLocks noChangeAspect="1" noChangeArrowheads="1"/>
          </p:cNvPicPr>
          <p:nvPr/>
        </p:nvPicPr>
        <p:blipFill>
          <a:blip r:embed="rId2" cstate="print"/>
          <a:srcRect/>
          <a:stretch>
            <a:fillRect/>
          </a:stretch>
        </p:blipFill>
        <p:spPr bwMode="auto">
          <a:xfrm>
            <a:off x="1052513" y="3541714"/>
            <a:ext cx="6662737" cy="2500034"/>
          </a:xfrm>
          <a:prstGeom prst="rect">
            <a:avLst/>
          </a:prstGeom>
          <a:noFill/>
          <a:ln w="9525">
            <a:noFill/>
            <a:miter lim="800000"/>
            <a:headEnd/>
            <a:tailEnd/>
          </a:ln>
        </p:spPr>
      </p:pic>
      <p:sp>
        <p:nvSpPr>
          <p:cNvPr id="6"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Total Ozone</a:t>
            </a:r>
            <a:endParaRPr lang="en-US" dirty="0"/>
          </a:p>
        </p:txBody>
      </p:sp>
      <p:sp>
        <p:nvSpPr>
          <p:cNvPr id="3" name="Content Placeholder 2"/>
          <p:cNvSpPr>
            <a:spLocks noGrp="1"/>
          </p:cNvSpPr>
          <p:nvPr>
            <p:ph idx="1"/>
          </p:nvPr>
        </p:nvSpPr>
        <p:spPr/>
        <p:txBody>
          <a:bodyPr/>
          <a:lstStyle/>
          <a:p>
            <a:r>
              <a:rPr lang="en-US" sz="2400" dirty="0" smtClean="0"/>
              <a:t>Uses a regression equation based on a training data set</a:t>
            </a:r>
            <a:endParaRPr lang="en-US" sz="2400" dirty="0" smtClean="0">
              <a:sym typeface="Symbol"/>
            </a:endParaRPr>
          </a:p>
        </p:txBody>
      </p:sp>
      <p:pic>
        <p:nvPicPr>
          <p:cNvPr id="45058" name="Picture 2"/>
          <p:cNvPicPr>
            <a:picLocks noChangeAspect="1" noChangeArrowheads="1"/>
          </p:cNvPicPr>
          <p:nvPr/>
        </p:nvPicPr>
        <p:blipFill>
          <a:blip r:embed="rId2" cstate="print"/>
          <a:srcRect/>
          <a:stretch>
            <a:fillRect/>
          </a:stretch>
        </p:blipFill>
        <p:spPr bwMode="auto">
          <a:xfrm>
            <a:off x="1600200" y="2052803"/>
            <a:ext cx="5654675" cy="3976521"/>
          </a:xfrm>
          <a:prstGeom prst="rect">
            <a:avLst/>
          </a:prstGeom>
          <a:noFill/>
          <a:ln w="9525">
            <a:noFill/>
            <a:miter lim="800000"/>
            <a:headEnd/>
            <a:tailEnd/>
          </a:ln>
        </p:spPr>
      </p:pic>
      <p:sp>
        <p:nvSpPr>
          <p:cNvPr id="6"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Total Ozone</a:t>
            </a:r>
            <a:endParaRPr lang="en-US" dirty="0"/>
          </a:p>
        </p:txBody>
      </p:sp>
      <p:pic>
        <p:nvPicPr>
          <p:cNvPr id="46082" name="Picture 2"/>
          <p:cNvPicPr>
            <a:picLocks noChangeAspect="1" noChangeArrowheads="1"/>
          </p:cNvPicPr>
          <p:nvPr/>
        </p:nvPicPr>
        <p:blipFill>
          <a:blip r:embed="rId2" cstate="print"/>
          <a:srcRect/>
          <a:stretch>
            <a:fillRect/>
          </a:stretch>
        </p:blipFill>
        <p:spPr bwMode="auto">
          <a:xfrm>
            <a:off x="1085851" y="1173923"/>
            <a:ext cx="6326187" cy="4933190"/>
          </a:xfrm>
          <a:prstGeom prst="rect">
            <a:avLst/>
          </a:prstGeom>
          <a:noFill/>
          <a:ln w="9525">
            <a:noFill/>
            <a:miter lim="800000"/>
            <a:headEnd/>
            <a:tailEnd/>
          </a:ln>
        </p:spPr>
      </p:pic>
      <p:sp>
        <p:nvSpPr>
          <p:cNvPr id="7"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Physics-Assisted Imagery</a:t>
            </a:r>
            <a:endParaRPr lang="en-US" dirty="0"/>
          </a:p>
        </p:txBody>
      </p:sp>
      <p:sp>
        <p:nvSpPr>
          <p:cNvPr id="4" name="Content Placeholder 3"/>
          <p:cNvSpPr>
            <a:spLocks noGrp="1"/>
          </p:cNvSpPr>
          <p:nvPr>
            <p:ph idx="1"/>
          </p:nvPr>
        </p:nvSpPr>
        <p:spPr/>
        <p:txBody>
          <a:bodyPr/>
          <a:lstStyle/>
          <a:p>
            <a:r>
              <a:rPr lang="en-US" sz="2400" dirty="0" smtClean="0"/>
              <a:t>Forecasters can’t look at an ever-increasing number of channels</a:t>
            </a:r>
          </a:p>
          <a:p>
            <a:r>
              <a:rPr lang="en-US" sz="2400" dirty="0" smtClean="0"/>
              <a:t>Combining channels in clever ways can yield products which are not quite “retrievals,” but which provide useful physical information in a “compact” format</a:t>
            </a:r>
          </a:p>
          <a:p>
            <a:r>
              <a:rPr lang="en-US" sz="2400" dirty="0" smtClean="0"/>
              <a:t>Example from yesterday’s lecture:</a:t>
            </a:r>
            <a:br>
              <a:rPr lang="en-US" sz="2400" dirty="0" smtClean="0"/>
            </a:br>
            <a:r>
              <a:rPr lang="en-US" sz="2000" dirty="0" smtClean="0">
                <a:hlinkClick r:id="rId2"/>
              </a:rPr>
              <a:t>http://products.cira.colostate.edu/MSG</a:t>
            </a:r>
            <a:endParaRPr lang="en-US" sz="2400" dirty="0" smtClean="0"/>
          </a:p>
          <a:p>
            <a:r>
              <a:rPr lang="en-US" sz="2400" dirty="0" smtClean="0"/>
              <a:t>VIS/SW/IR RGB imagery:</a:t>
            </a:r>
            <a:br>
              <a:rPr lang="en-US" sz="2400" dirty="0" smtClean="0"/>
            </a:br>
            <a:r>
              <a:rPr lang="en-US" sz="2000" dirty="0" smtClean="0">
                <a:hlinkClick r:id="rId3"/>
              </a:rPr>
              <a:t>http://rammb.cira.colostate.edu/ramsdis/online/goes-west_goes-east.asp</a:t>
            </a:r>
            <a:endParaRPr lang="en-US" sz="1800" dirty="0" smtClean="0"/>
          </a:p>
          <a:p>
            <a:r>
              <a:rPr lang="en-US" sz="2400" dirty="0" smtClean="0"/>
              <a:t>Tropical imagery example:</a:t>
            </a:r>
            <a:br>
              <a:rPr lang="en-US" sz="2400" dirty="0" smtClean="0"/>
            </a:br>
            <a:r>
              <a:rPr lang="en-US" sz="2000" dirty="0" smtClean="0">
                <a:hlinkClick r:id="rId4"/>
              </a:rPr>
              <a:t>http://products.cira.colostate.edu/GOES-SA/goes.htm</a:t>
            </a:r>
            <a:endParaRPr lang="en-US" sz="2000" dirty="0" smtClean="0"/>
          </a:p>
          <a:p>
            <a:endParaRPr lang="en-US" sz="2400" dirty="0" smtClean="0"/>
          </a:p>
          <a:p>
            <a:pPr>
              <a:buNone/>
            </a:pPr>
            <a:endParaRPr lang="en-US" sz="2400" dirty="0" smtClean="0"/>
          </a:p>
          <a:p>
            <a:pPr>
              <a:buNone/>
            </a:pPr>
            <a:endParaRPr lang="en-US" sz="2400" dirty="0" smtClean="0"/>
          </a:p>
          <a:p>
            <a:pPr>
              <a:buNone/>
            </a:pPr>
            <a:endParaRPr lang="en-US" sz="2400" dirty="0"/>
          </a:p>
        </p:txBody>
      </p:sp>
      <p:sp>
        <p:nvSpPr>
          <p:cNvPr id="3"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Blended Products</a:t>
            </a:r>
            <a:endParaRPr lang="en-US" dirty="0"/>
          </a:p>
        </p:txBody>
      </p:sp>
      <p:sp>
        <p:nvSpPr>
          <p:cNvPr id="4" name="Content Placeholder 3"/>
          <p:cNvSpPr>
            <a:spLocks noGrp="1"/>
          </p:cNvSpPr>
          <p:nvPr>
            <p:ph idx="1"/>
          </p:nvPr>
        </p:nvSpPr>
        <p:spPr/>
        <p:txBody>
          <a:bodyPr/>
          <a:lstStyle/>
          <a:p>
            <a:r>
              <a:rPr lang="en-US" sz="2800" dirty="0" smtClean="0"/>
              <a:t>No one observing system provides all the data that forecasters need</a:t>
            </a:r>
          </a:p>
          <a:p>
            <a:r>
              <a:rPr lang="en-US" sz="2800" dirty="0" smtClean="0"/>
              <a:t>Combining data from different systems can yield a more complete view</a:t>
            </a:r>
          </a:p>
          <a:p>
            <a:r>
              <a:rPr lang="en-US" sz="2800" dirty="0" smtClean="0"/>
              <a:t>Examples</a:t>
            </a:r>
          </a:p>
          <a:p>
            <a:pPr lvl="1"/>
            <a:r>
              <a:rPr lang="en-US" sz="2400" dirty="0" smtClean="0"/>
              <a:t>Blended TPW and Blended Rain Rate:</a:t>
            </a:r>
            <a:br>
              <a:rPr lang="en-US" sz="2400" dirty="0" smtClean="0"/>
            </a:br>
            <a:r>
              <a:rPr lang="en-US" sz="2400" dirty="0" smtClean="0">
                <a:hlinkClick r:id="rId2"/>
              </a:rPr>
              <a:t>http://cat.cira.colostate.edu</a:t>
            </a:r>
            <a:endParaRPr lang="en-US" sz="2400" dirty="0" smtClean="0"/>
          </a:p>
          <a:p>
            <a:pPr lvl="1"/>
            <a:r>
              <a:rPr lang="en-US" sz="2400" dirty="0" smtClean="0"/>
              <a:t>Experimental Blended TPW:</a:t>
            </a:r>
            <a:br>
              <a:rPr lang="en-US" sz="2400" dirty="0" smtClean="0"/>
            </a:br>
            <a:r>
              <a:rPr lang="en-US" sz="2400" dirty="0" smtClean="0">
                <a:hlinkClick r:id="rId3"/>
              </a:rPr>
              <a:t>http://cat.cira.colostate.edu/bTPW</a:t>
            </a:r>
            <a:endParaRPr lang="en-US" sz="2400" dirty="0" smtClean="0"/>
          </a:p>
          <a:p>
            <a:pPr lvl="1"/>
            <a:endParaRPr lang="en-US" sz="2400" dirty="0" smtClean="0"/>
          </a:p>
          <a:p>
            <a:pPr lvl="1"/>
            <a:endParaRPr lang="en-US" sz="2400" dirty="0" smtClean="0"/>
          </a:p>
          <a:p>
            <a:pPr lvl="1"/>
            <a:endParaRPr lang="en-US" sz="2400" dirty="0"/>
          </a:p>
        </p:txBody>
      </p:sp>
      <p:sp>
        <p:nvSpPr>
          <p:cNvPr id="3"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Blackbody Radiation</a:t>
            </a:r>
            <a:endParaRPr lang="en-US" dirty="0"/>
          </a:p>
        </p:txBody>
      </p:sp>
      <p:sp>
        <p:nvSpPr>
          <p:cNvPr id="3" name="Content Placeholder 2"/>
          <p:cNvSpPr>
            <a:spLocks noGrp="1"/>
          </p:cNvSpPr>
          <p:nvPr>
            <p:ph idx="1"/>
          </p:nvPr>
        </p:nvSpPr>
        <p:spPr/>
        <p:txBody>
          <a:bodyPr/>
          <a:lstStyle/>
          <a:p>
            <a:r>
              <a:rPr lang="en-US" sz="2800" dirty="0" smtClean="0"/>
              <a:t>All things emit radiation</a:t>
            </a:r>
          </a:p>
          <a:p>
            <a:r>
              <a:rPr lang="en-US" sz="2800" dirty="0" smtClean="0"/>
              <a:t>The “perfect emitter” of radiation is called a blackbody. It emits radiation according to the Planck function:</a:t>
            </a:r>
          </a:p>
          <a:p>
            <a:pPr>
              <a:buNone/>
            </a:pPr>
            <a:endParaRPr lang="en-US" sz="2800" dirty="0" smtClean="0"/>
          </a:p>
        </p:txBody>
      </p:sp>
      <p:graphicFrame>
        <p:nvGraphicFramePr>
          <p:cNvPr id="4" name="Object 3"/>
          <p:cNvGraphicFramePr>
            <a:graphicFrameLocks noChangeAspect="1"/>
          </p:cNvGraphicFramePr>
          <p:nvPr/>
        </p:nvGraphicFramePr>
        <p:xfrm>
          <a:off x="2809874" y="4005262"/>
          <a:ext cx="3441326" cy="1581150"/>
        </p:xfrm>
        <a:graphic>
          <a:graphicData uri="http://schemas.openxmlformats.org/presentationml/2006/ole">
            <mc:AlternateContent xmlns:mc="http://schemas.openxmlformats.org/markup-compatibility/2006">
              <mc:Choice xmlns:v="urn:schemas-microsoft-com:vml" Requires="v">
                <p:oleObj spid="_x0000_s3087" name="Equation" r:id="rId4" imgW="1409400" imgH="647640" progId="Equation.3">
                  <p:embed/>
                </p:oleObj>
              </mc:Choice>
              <mc:Fallback>
                <p:oleObj name="Equation" r:id="rId4" imgW="1409400" imgH="647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874" y="4005262"/>
                        <a:ext cx="3441326" cy="158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Blackbody Radiation</a:t>
            </a:r>
            <a:endParaRPr lang="en-US" dirty="0"/>
          </a:p>
        </p:txBody>
      </p:sp>
      <p:sp>
        <p:nvSpPr>
          <p:cNvPr id="3" name="Content Placeholder 2"/>
          <p:cNvSpPr>
            <a:spLocks noGrp="1"/>
          </p:cNvSpPr>
          <p:nvPr>
            <p:ph idx="1"/>
          </p:nvPr>
        </p:nvSpPr>
        <p:spPr>
          <a:xfrm>
            <a:off x="457200" y="1300163"/>
            <a:ext cx="8229600" cy="4525963"/>
          </a:xfrm>
        </p:spPr>
        <p:txBody>
          <a:bodyPr/>
          <a:lstStyle/>
          <a:p>
            <a:r>
              <a:rPr lang="en-US" sz="2800" dirty="0" smtClean="0"/>
              <a:t>A hotter blackbody emits more radiation at all wavelengths than does a cooler blackbody</a:t>
            </a:r>
          </a:p>
          <a:p>
            <a:r>
              <a:rPr lang="en-US" sz="2800" dirty="0" smtClean="0"/>
              <a:t>All blackbodies have a peak in radiation which decreases in wavelength (</a:t>
            </a:r>
            <a:r>
              <a:rPr lang="en-US" sz="2800" i="1" dirty="0" smtClean="0">
                <a:sym typeface="Symbol"/>
              </a:rPr>
              <a:t></a:t>
            </a:r>
            <a:r>
              <a:rPr lang="en-US" sz="2800" dirty="0" smtClean="0"/>
              <a:t>) as </a:t>
            </a:r>
            <a:r>
              <a:rPr lang="en-US" sz="2800" i="1" dirty="0" smtClean="0">
                <a:latin typeface="Cambria Math" pitchFamily="18" charset="0"/>
                <a:ea typeface="Cambria Math" pitchFamily="18" charset="0"/>
              </a:rPr>
              <a:t>T</a:t>
            </a:r>
            <a:r>
              <a:rPr lang="en-US" sz="2800" dirty="0" smtClean="0"/>
              <a:t>  increases. </a:t>
            </a:r>
          </a:p>
          <a:p>
            <a:pPr>
              <a:buNone/>
            </a:pPr>
            <a:endParaRPr lang="en-US" sz="2800" dirty="0" smtClean="0"/>
          </a:p>
        </p:txBody>
      </p:sp>
      <p:pic>
        <p:nvPicPr>
          <p:cNvPr id="6" name="Picture 5" descr="planck_function.jpg"/>
          <p:cNvPicPr>
            <a:picLocks noChangeAspect="1"/>
          </p:cNvPicPr>
          <p:nvPr/>
        </p:nvPicPr>
        <p:blipFill>
          <a:blip r:embed="rId2" cstate="print"/>
          <a:stretch>
            <a:fillRect/>
          </a:stretch>
        </p:blipFill>
        <p:spPr>
          <a:xfrm>
            <a:off x="5172075" y="3287218"/>
            <a:ext cx="3370131" cy="2514600"/>
          </a:xfrm>
          <a:prstGeom prst="rect">
            <a:avLst/>
          </a:prstGeom>
          <a:ln>
            <a:solidFill>
              <a:schemeClr val="tx1"/>
            </a:solidFill>
          </a:ln>
        </p:spPr>
      </p:pic>
      <p:pic>
        <p:nvPicPr>
          <p:cNvPr id="7" name="Picture 6" descr="planck_black-body_radiation.png"/>
          <p:cNvPicPr>
            <a:picLocks noChangeAspect="1"/>
          </p:cNvPicPr>
          <p:nvPr/>
        </p:nvPicPr>
        <p:blipFill>
          <a:blip r:embed="rId3" cstate="print"/>
          <a:stretch>
            <a:fillRect/>
          </a:stretch>
        </p:blipFill>
        <p:spPr>
          <a:xfrm>
            <a:off x="395288" y="3287218"/>
            <a:ext cx="4587838" cy="2514600"/>
          </a:xfrm>
          <a:prstGeom prst="rect">
            <a:avLst/>
          </a:prstGeom>
        </p:spPr>
      </p:pic>
      <p:sp>
        <p:nvSpPr>
          <p:cNvPr id="8" name="TextBox 7">
            <a:hlinkClick r:id="rId4"/>
          </p:cNvPr>
          <p:cNvSpPr txBox="1"/>
          <p:nvPr/>
        </p:nvSpPr>
        <p:spPr>
          <a:xfrm>
            <a:off x="1981976" y="5876925"/>
            <a:ext cx="1414463" cy="369332"/>
          </a:xfrm>
          <a:prstGeom prst="rect">
            <a:avLst/>
          </a:prstGeom>
          <a:noFill/>
        </p:spPr>
        <p:txBody>
          <a:bodyPr wrap="square" rtlCol="0">
            <a:spAutoFit/>
          </a:bodyPr>
          <a:lstStyle/>
          <a:p>
            <a:pPr algn="ctr"/>
            <a:r>
              <a:rPr lang="en-US" b="1" dirty="0" smtClean="0">
                <a:solidFill>
                  <a:srgbClr val="0000FF"/>
                </a:solidFill>
              </a:rPr>
              <a:t>Source</a:t>
            </a:r>
            <a:endParaRPr lang="en-US" b="1" dirty="0">
              <a:solidFill>
                <a:srgbClr val="0000FF"/>
              </a:solidFill>
            </a:endParaRPr>
          </a:p>
        </p:txBody>
      </p:sp>
      <p:sp>
        <p:nvSpPr>
          <p:cNvPr id="9" name="TextBox 8">
            <a:hlinkClick r:id="rId5"/>
          </p:cNvPr>
          <p:cNvSpPr txBox="1"/>
          <p:nvPr/>
        </p:nvSpPr>
        <p:spPr>
          <a:xfrm>
            <a:off x="6149909" y="5876925"/>
            <a:ext cx="1414463" cy="369332"/>
          </a:xfrm>
          <a:prstGeom prst="rect">
            <a:avLst/>
          </a:prstGeom>
          <a:noFill/>
        </p:spPr>
        <p:txBody>
          <a:bodyPr wrap="square" rtlCol="0">
            <a:spAutoFit/>
          </a:bodyPr>
          <a:lstStyle/>
          <a:p>
            <a:pPr algn="ctr"/>
            <a:r>
              <a:rPr lang="en-US" b="1" dirty="0" smtClean="0">
                <a:solidFill>
                  <a:srgbClr val="0000FF"/>
                </a:solidFill>
              </a:rPr>
              <a:t>Source</a:t>
            </a:r>
            <a:endParaRPr lang="en-US" b="1" dirty="0">
              <a:solidFill>
                <a:srgbClr val="0000FF"/>
              </a:solidFill>
            </a:endParaRPr>
          </a:p>
        </p:txBody>
      </p:sp>
      <p:sp>
        <p:nvSpPr>
          <p:cNvPr id="10"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Non-blackbodies</a:t>
            </a:r>
            <a:endParaRPr lang="en-US" dirty="0"/>
          </a:p>
        </p:txBody>
      </p:sp>
      <p:sp>
        <p:nvSpPr>
          <p:cNvPr id="3" name="Content Placeholder 2"/>
          <p:cNvSpPr>
            <a:spLocks noGrp="1"/>
          </p:cNvSpPr>
          <p:nvPr>
            <p:ph idx="1"/>
          </p:nvPr>
        </p:nvSpPr>
        <p:spPr/>
        <p:txBody>
          <a:bodyPr/>
          <a:lstStyle/>
          <a:p>
            <a:r>
              <a:rPr lang="en-US" dirty="0" smtClean="0"/>
              <a:t>Real objects are less-than-perfect emitters. They emit </a:t>
            </a:r>
            <a:br>
              <a:rPr lang="en-US" dirty="0" smtClean="0"/>
            </a:br>
            <a:r>
              <a:rPr lang="en-US" dirty="0" smtClean="0"/>
              <a:t/>
            </a:r>
            <a:br>
              <a:rPr lang="en-US" dirty="0" smtClean="0"/>
            </a:br>
            <a:r>
              <a:rPr lang="en-US" dirty="0" smtClean="0"/>
              <a:t/>
            </a:r>
            <a:br>
              <a:rPr lang="en-US" dirty="0" smtClean="0"/>
            </a:br>
            <a:r>
              <a:rPr lang="en-US" dirty="0" smtClean="0"/>
              <a:t>where </a:t>
            </a:r>
            <a:r>
              <a:rPr lang="en-US" dirty="0" smtClean="0">
                <a:latin typeface="Cambria Math" pitchFamily="18" charset="0"/>
                <a:ea typeface="Cambria Math" pitchFamily="18" charset="0"/>
              </a:rPr>
              <a:t>0 ≤ </a:t>
            </a:r>
            <a:r>
              <a:rPr lang="el-GR" i="1" dirty="0" smtClean="0">
                <a:latin typeface="Cambria Math" pitchFamily="18" charset="0"/>
                <a:ea typeface="Cambria Math" pitchFamily="18" charset="0"/>
              </a:rPr>
              <a:t>ε</a:t>
            </a:r>
            <a:r>
              <a:rPr lang="el-GR" i="1" baseline="-25000" dirty="0" smtClean="0">
                <a:latin typeface="Cambria Math" pitchFamily="18" charset="0"/>
                <a:ea typeface="Cambria Math" pitchFamily="18" charset="0"/>
              </a:rPr>
              <a:t>λ</a:t>
            </a:r>
            <a:r>
              <a:rPr lang="en-US" dirty="0" smtClean="0">
                <a:latin typeface="Cambria Math" pitchFamily="18" charset="0"/>
                <a:ea typeface="Cambria Math" pitchFamily="18" charset="0"/>
              </a:rPr>
              <a:t> ≤ 1</a:t>
            </a:r>
          </a:p>
          <a:p>
            <a:endParaRPr lang="en-US" dirty="0" smtClean="0"/>
          </a:p>
          <a:p>
            <a:r>
              <a:rPr lang="el-GR" i="1" dirty="0" smtClean="0">
                <a:latin typeface="Cambria Math" pitchFamily="18" charset="0"/>
                <a:ea typeface="Cambria Math" pitchFamily="18" charset="0"/>
              </a:rPr>
              <a:t>ε</a:t>
            </a:r>
            <a:r>
              <a:rPr lang="el-GR" i="1" baseline="-25000" dirty="0" smtClean="0">
                <a:latin typeface="Cambria Math" pitchFamily="18" charset="0"/>
                <a:ea typeface="Cambria Math" pitchFamily="18" charset="0"/>
              </a:rPr>
              <a:t>λ</a:t>
            </a:r>
            <a:r>
              <a:rPr lang="en-US" dirty="0" smtClean="0"/>
              <a:t> is a strong function of wavelength (and the composition of the emitter).</a:t>
            </a:r>
          </a:p>
          <a:p>
            <a:endParaRPr lang="en-US" dirty="0" smtClean="0"/>
          </a:p>
          <a:p>
            <a:pPr>
              <a:buNone/>
            </a:pPr>
            <a:endParaRPr lang="en-US" dirty="0"/>
          </a:p>
        </p:txBody>
      </p:sp>
      <p:graphicFrame>
        <p:nvGraphicFramePr>
          <p:cNvPr id="6" name="Object 5"/>
          <p:cNvGraphicFramePr>
            <a:graphicFrameLocks noChangeAspect="1"/>
          </p:cNvGraphicFramePr>
          <p:nvPr/>
        </p:nvGraphicFramePr>
        <p:xfrm>
          <a:off x="3557588" y="2714625"/>
          <a:ext cx="1600202" cy="685801"/>
        </p:xfrm>
        <a:graphic>
          <a:graphicData uri="http://schemas.openxmlformats.org/presentationml/2006/ole">
            <mc:AlternateContent xmlns:mc="http://schemas.openxmlformats.org/markup-compatibility/2006">
              <mc:Choice xmlns:v="urn:schemas-microsoft-com:vml" Requires="v">
                <p:oleObj spid="_x0000_s5137" name="Equation" r:id="rId3" imgW="533160" imgH="228600" progId="Equation.3">
                  <p:embed/>
                </p:oleObj>
              </mc:Choice>
              <mc:Fallback>
                <p:oleObj name="Equation" r:id="rId3" imgW="533160" imgH="228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588" y="2714625"/>
                        <a:ext cx="1600202" cy="685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Non-blackbodies</a:t>
            </a:r>
            <a:endParaRPr lang="en-US" dirty="0"/>
          </a:p>
        </p:txBody>
      </p:sp>
      <p:sp>
        <p:nvSpPr>
          <p:cNvPr id="3" name="Content Placeholder 2"/>
          <p:cNvSpPr>
            <a:spLocks noGrp="1"/>
          </p:cNvSpPr>
          <p:nvPr>
            <p:ph idx="1"/>
          </p:nvPr>
        </p:nvSpPr>
        <p:spPr/>
        <p:txBody>
          <a:bodyPr/>
          <a:lstStyle/>
          <a:p>
            <a:r>
              <a:rPr lang="en-US" dirty="0" smtClean="0"/>
              <a:t>If </a:t>
            </a:r>
            <a:r>
              <a:rPr lang="en-US" i="1" dirty="0" smtClean="0">
                <a:latin typeface="Times New Roman" pitchFamily="18" charset="0"/>
                <a:ea typeface="Cambria Math" pitchFamily="18" charset="0"/>
                <a:cs typeface="Times New Roman" pitchFamily="18" charset="0"/>
              </a:rPr>
              <a:t>a</a:t>
            </a:r>
            <a:r>
              <a:rPr lang="el-GR" i="1" baseline="-25000" dirty="0" smtClean="0">
                <a:latin typeface="Cambria Math" pitchFamily="18" charset="0"/>
                <a:ea typeface="Cambria Math" pitchFamily="18" charset="0"/>
              </a:rPr>
              <a:t>λ </a:t>
            </a:r>
            <a:r>
              <a:rPr lang="en-US" dirty="0" smtClean="0">
                <a:latin typeface="Cambria Math" pitchFamily="18" charset="0"/>
                <a:ea typeface="Cambria Math" pitchFamily="18" charset="0"/>
              </a:rPr>
              <a:t>is the fraction of radiation incident on a body that is absorbed, then</a:t>
            </a:r>
            <a:r>
              <a:rPr lang="en-US" dirty="0" smtClean="0"/>
              <a:t/>
            </a:r>
            <a:br>
              <a:rPr lang="en-US" dirty="0" smtClean="0"/>
            </a:br>
            <a:r>
              <a:rPr lang="en-US" dirty="0" smtClean="0"/>
              <a:t/>
            </a:r>
            <a:br>
              <a:rPr lang="en-US" dirty="0" smtClean="0"/>
            </a:br>
            <a:r>
              <a:rPr lang="en-US" dirty="0" smtClean="0"/>
              <a:t/>
            </a:r>
            <a:br>
              <a:rPr lang="en-US" dirty="0" smtClean="0"/>
            </a:br>
            <a:r>
              <a:rPr lang="en-US" dirty="0" smtClean="0"/>
              <a:t>That is, a body is exactly as good an absorber as an emitter at every wavelength.</a:t>
            </a:r>
          </a:p>
          <a:p>
            <a:pPr>
              <a:buNone/>
            </a:pPr>
            <a:endParaRPr lang="en-US" dirty="0" smtClean="0"/>
          </a:p>
          <a:p>
            <a:pPr>
              <a:buNone/>
            </a:pPr>
            <a:endParaRPr lang="en-US" dirty="0"/>
          </a:p>
        </p:txBody>
      </p:sp>
      <p:graphicFrame>
        <p:nvGraphicFramePr>
          <p:cNvPr id="6" name="Object 5"/>
          <p:cNvGraphicFramePr>
            <a:graphicFrameLocks noChangeAspect="1"/>
          </p:cNvGraphicFramePr>
          <p:nvPr/>
        </p:nvGraphicFramePr>
        <p:xfrm>
          <a:off x="3876676" y="2714625"/>
          <a:ext cx="1447800" cy="685800"/>
        </p:xfrm>
        <a:graphic>
          <a:graphicData uri="http://schemas.openxmlformats.org/presentationml/2006/ole">
            <mc:AlternateContent xmlns:mc="http://schemas.openxmlformats.org/markup-compatibility/2006">
              <mc:Choice xmlns:v="urn:schemas-microsoft-com:vml" Requires="v">
                <p:oleObj spid="_x0000_s6159" name="Equation" r:id="rId3" imgW="482400" imgH="228600" progId="Equation.3">
                  <p:embed/>
                </p:oleObj>
              </mc:Choice>
              <mc:Fallback>
                <p:oleObj name="Equation" r:id="rId3" imgW="4824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6" y="2714625"/>
                        <a:ext cx="1447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Non-blackbodies</a:t>
            </a:r>
            <a:endParaRPr lang="en-US" dirty="0"/>
          </a:p>
        </p:txBody>
      </p:sp>
      <p:sp>
        <p:nvSpPr>
          <p:cNvPr id="3" name="Content Placeholder 2"/>
          <p:cNvSpPr>
            <a:spLocks noGrp="1"/>
          </p:cNvSpPr>
          <p:nvPr>
            <p:ph idx="1"/>
          </p:nvPr>
        </p:nvSpPr>
        <p:spPr/>
        <p:txBody>
          <a:bodyPr/>
          <a:lstStyle/>
          <a:p>
            <a:r>
              <a:rPr lang="en-US" dirty="0" smtClean="0"/>
              <a:t>Energy is conserved, so that radiation incident on a body is either absorbed by the body </a:t>
            </a:r>
            <a:r>
              <a:rPr lang="en-US" dirty="0" smtClean="0">
                <a:latin typeface="Times New Roman" pitchFamily="18" charset="0"/>
                <a:cs typeface="Times New Roman" pitchFamily="18" charset="0"/>
              </a:rPr>
              <a:t>(</a:t>
            </a:r>
            <a:r>
              <a:rPr lang="en-US" i="1" dirty="0" smtClean="0">
                <a:latin typeface="Times New Roman" pitchFamily="18" charset="0"/>
                <a:ea typeface="Cambria Math" pitchFamily="18" charset="0"/>
                <a:cs typeface="Times New Roman" pitchFamily="18" charset="0"/>
              </a:rPr>
              <a:t>a</a:t>
            </a:r>
            <a:r>
              <a:rPr lang="el-GR" i="1" baseline="-25000" dirty="0" smtClean="0">
                <a:latin typeface="Cambria Math" pitchFamily="18" charset="0"/>
                <a:ea typeface="Cambria Math" pitchFamily="18" charset="0"/>
              </a:rPr>
              <a:t>λ</a:t>
            </a:r>
            <a:r>
              <a:rPr lang="en-US" dirty="0" smtClean="0">
                <a:latin typeface="Times New Roman" pitchFamily="18" charset="0"/>
                <a:cs typeface="Times New Roman" pitchFamily="18" charset="0"/>
              </a:rPr>
              <a:t>),</a:t>
            </a:r>
            <a:r>
              <a:rPr lang="en-US" dirty="0" smtClean="0"/>
              <a:t> transmitted through the body </a:t>
            </a:r>
            <a:r>
              <a:rPr lang="en-US" dirty="0" smtClean="0">
                <a:latin typeface="Cambria Math" pitchFamily="18" charset="0"/>
                <a:ea typeface="Cambria Math" pitchFamily="18" charset="0"/>
              </a:rPr>
              <a:t>(</a:t>
            </a:r>
            <a:r>
              <a:rPr lang="el-GR" i="1" dirty="0" smtClean="0">
                <a:latin typeface="Times New Roman" pitchFamily="18" charset="0"/>
                <a:ea typeface="Cambria Math" pitchFamily="18" charset="0"/>
                <a:cs typeface="Times New Roman" pitchFamily="18" charset="0"/>
              </a:rPr>
              <a:t>τ</a:t>
            </a:r>
            <a:r>
              <a:rPr lang="el-GR" i="1" baseline="-25000" dirty="0" smtClean="0">
                <a:latin typeface="Times New Roman" pitchFamily="18" charset="0"/>
                <a:ea typeface="Cambria Math" pitchFamily="18" charset="0"/>
                <a:cs typeface="Times New Roman" pitchFamily="18" charset="0"/>
              </a:rPr>
              <a:t> λ</a:t>
            </a:r>
            <a:r>
              <a:rPr lang="en-US" dirty="0" smtClean="0">
                <a:latin typeface="Cambria Math" pitchFamily="18" charset="0"/>
                <a:ea typeface="Cambria Math" pitchFamily="18" charset="0"/>
              </a:rPr>
              <a:t>),</a:t>
            </a:r>
            <a:r>
              <a:rPr lang="en-US" dirty="0" smtClean="0"/>
              <a:t> or reflected by the body (</a:t>
            </a:r>
            <a:r>
              <a:rPr lang="el-GR" i="1" dirty="0" smtClean="0">
                <a:latin typeface="Times New Roman" pitchFamily="18" charset="0"/>
                <a:ea typeface="Cambria Math" pitchFamily="18" charset="0"/>
                <a:cs typeface="Times New Roman" pitchFamily="18" charset="0"/>
              </a:rPr>
              <a:t>ρ</a:t>
            </a:r>
            <a:r>
              <a:rPr lang="el-GR" i="1" baseline="-25000" dirty="0" smtClean="0">
                <a:latin typeface="Times New Roman" pitchFamily="18" charset="0"/>
                <a:ea typeface="Cambria Math" pitchFamily="18" charset="0"/>
                <a:cs typeface="Times New Roman" pitchFamily="18" charset="0"/>
              </a:rPr>
              <a:t>λ</a:t>
            </a:r>
            <a:r>
              <a:rPr lang="en-US" dirty="0" smtClean="0"/>
              <a:t>):</a:t>
            </a:r>
          </a:p>
          <a:p>
            <a:pPr>
              <a:buNone/>
            </a:pPr>
            <a:endParaRPr lang="en-US" dirty="0" smtClean="0"/>
          </a:p>
          <a:p>
            <a:pPr>
              <a:buNone/>
            </a:pPr>
            <a:endParaRPr lang="en-US" dirty="0"/>
          </a:p>
        </p:txBody>
      </p:sp>
      <p:graphicFrame>
        <p:nvGraphicFramePr>
          <p:cNvPr id="6" name="Object 5"/>
          <p:cNvGraphicFramePr>
            <a:graphicFrameLocks noChangeAspect="1"/>
          </p:cNvGraphicFramePr>
          <p:nvPr/>
        </p:nvGraphicFramePr>
        <p:xfrm>
          <a:off x="3162300" y="3829050"/>
          <a:ext cx="2933700" cy="685800"/>
        </p:xfrm>
        <a:graphic>
          <a:graphicData uri="http://schemas.openxmlformats.org/presentationml/2006/ole">
            <mc:AlternateContent xmlns:mc="http://schemas.openxmlformats.org/markup-compatibility/2006">
              <mc:Choice xmlns:v="urn:schemas-microsoft-com:vml" Requires="v">
                <p:oleObj spid="_x0000_s7183" name="Equation" r:id="rId3" imgW="977760" imgH="228600" progId="Equation.3">
                  <p:embed/>
                </p:oleObj>
              </mc:Choice>
              <mc:Fallback>
                <p:oleObj name="Equation" r:id="rId3" imgW="97776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3829050"/>
                        <a:ext cx="29337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Non-blackbodies</a:t>
            </a:r>
            <a:endParaRPr lang="en-US" dirty="0"/>
          </a:p>
        </p:txBody>
      </p:sp>
      <p:sp>
        <p:nvSpPr>
          <p:cNvPr id="3" name="Content Placeholder 2"/>
          <p:cNvSpPr>
            <a:spLocks noGrp="1"/>
          </p:cNvSpPr>
          <p:nvPr>
            <p:ph idx="1"/>
          </p:nvPr>
        </p:nvSpPr>
        <p:spPr/>
        <p:txBody>
          <a:bodyPr/>
          <a:lstStyle/>
          <a:p>
            <a:r>
              <a:rPr lang="en-US" dirty="0" smtClean="0"/>
              <a:t>In the infrared portion of the spectrum, for most surfaces, </a:t>
            </a:r>
            <a:r>
              <a:rPr lang="el-GR" i="1" dirty="0" smtClean="0">
                <a:latin typeface="Cambria Math" pitchFamily="18" charset="0"/>
                <a:ea typeface="Cambria Math" pitchFamily="18" charset="0"/>
              </a:rPr>
              <a:t>ε</a:t>
            </a:r>
            <a:r>
              <a:rPr lang="el-GR" i="1" baseline="-25000" dirty="0" smtClean="0">
                <a:latin typeface="Cambria Math" pitchFamily="18" charset="0"/>
                <a:ea typeface="Cambria Math" pitchFamily="18" charset="0"/>
              </a:rPr>
              <a:t>λ</a:t>
            </a:r>
            <a:r>
              <a:rPr lang="en-US" dirty="0" smtClean="0"/>
              <a:t> is in the 0.9–1.0 range; that is, most surfaces, including land, water, and clouds, are good blackbodies.</a:t>
            </a:r>
          </a:p>
          <a:p>
            <a:r>
              <a:rPr lang="en-US" dirty="0" smtClean="0"/>
              <a:t>A perfect blackbody transmits no radiation and reflects no radiation. Therefore, it absorbs all radiation incident on in and appears “black.”</a:t>
            </a:r>
          </a:p>
          <a:p>
            <a:pPr>
              <a:buNone/>
            </a:pPr>
            <a:endParaRPr lang="en-US" dirty="0"/>
          </a:p>
        </p:txBody>
      </p:sp>
      <p:sp>
        <p:nvSpPr>
          <p:cNvPr id="4" name="Slide Number Placeholder 3"/>
          <p:cNvSpPr txBox="1">
            <a:spLocks/>
          </p:cNvSpPr>
          <p:nvPr/>
        </p:nvSpPr>
        <p:spPr>
          <a:xfrm>
            <a:off x="7010400" y="6381750"/>
            <a:ext cx="21336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0B4B623-61EB-4362-9E2F-2F32BA8986A9}" type="slidenum">
              <a:rPr kumimoji="0" lang="en-US" sz="12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3030</TotalTime>
  <Words>1706</Words>
  <Application>Microsoft Macintosh PowerPoint</Application>
  <PresentationFormat>On-screen Show (4:3)</PresentationFormat>
  <Paragraphs>189</Paragraphs>
  <Slides>35</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Equation</vt:lpstr>
      <vt:lpstr>Introduction to Remote Sensing</vt:lpstr>
      <vt:lpstr>Introduction</vt:lpstr>
      <vt:lpstr>What Do Satellites Measure?</vt:lpstr>
      <vt:lpstr>Blackbody Radiation</vt:lpstr>
      <vt:lpstr>Blackbody Radiation</vt:lpstr>
      <vt:lpstr>Non-blackbodies</vt:lpstr>
      <vt:lpstr>Non-blackbodies</vt:lpstr>
      <vt:lpstr>Non-blackbodies</vt:lpstr>
      <vt:lpstr>Non-blackbodies</vt:lpstr>
      <vt:lpstr>Back to the Satellite View</vt:lpstr>
      <vt:lpstr>What does τo look like?</vt:lpstr>
      <vt:lpstr>Imagers Compared</vt:lpstr>
      <vt:lpstr>The Atmosphere Emits Radiation Also</vt:lpstr>
      <vt:lpstr>The Radiative Transfer Equation</vt:lpstr>
      <vt:lpstr>The Weighting Function</vt:lpstr>
      <vt:lpstr>Shape of the Weighting Function</vt:lpstr>
      <vt:lpstr>Shape of the Weighting Function</vt:lpstr>
      <vt:lpstr>Shape of the Weighting Function</vt:lpstr>
      <vt:lpstr>Shape of the Weighting Function</vt:lpstr>
      <vt:lpstr>Shape of the Weighting Function</vt:lpstr>
      <vt:lpstr>The Connection with Absorbing Gas Molecules</vt:lpstr>
      <vt:lpstr>Sounding the Atmosphere</vt:lpstr>
      <vt:lpstr>Solar Radiation</vt:lpstr>
      <vt:lpstr>Solar Radiation</vt:lpstr>
      <vt:lpstr>Solar Radiation</vt:lpstr>
      <vt:lpstr>Let’s look at some algorithms</vt:lpstr>
      <vt:lpstr>Example: Sea Surface Temperature</vt:lpstr>
      <vt:lpstr>Example: Sea Surface Temperature</vt:lpstr>
      <vt:lpstr>Example: Cloud-Top Height</vt:lpstr>
      <vt:lpstr>Example: Cloud-Top Height</vt:lpstr>
      <vt:lpstr>Example: Total Ozone</vt:lpstr>
      <vt:lpstr>Example: Total Ozone</vt:lpstr>
      <vt:lpstr>Example: Total Ozone</vt:lpstr>
      <vt:lpstr>Physics-Assisted Imagery</vt:lpstr>
      <vt:lpstr>Blended Products</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Precipitation</dc:title>
  <dc:creator>Stan</dc:creator>
  <cp:lastModifiedBy>Nolan Atkins</cp:lastModifiedBy>
  <cp:revision>185</cp:revision>
  <dcterms:created xsi:type="dcterms:W3CDTF">2009-05-04T15:04:43Z</dcterms:created>
  <dcterms:modified xsi:type="dcterms:W3CDTF">2011-08-09T15:56:07Z</dcterms:modified>
</cp:coreProperties>
</file>